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09"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3179" autoAdjust="0"/>
  </p:normalViewPr>
  <p:slideViewPr>
    <p:cSldViewPr snapToGrid="0">
      <p:cViewPr varScale="1">
        <p:scale>
          <a:sx n="21" d="100"/>
          <a:sy n="21" d="100"/>
        </p:scale>
        <p:origin x="15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F548-5C4D-A290-27858A9CE220}"/>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8435-4A47-B87A-8A8477E585D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0F3-7248-B39B-4BB688310C8D}"/>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3F27-9745-88F0-E9F36BE91BB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371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xfrm>
            <a:off x="381000" y="685800"/>
            <a:ext cx="6096000" cy="3429000"/>
          </a:xfrm>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rPr dirty="0"/>
              <a:t>By “Test”, we don’t just mean running Jest tests. A CI workflow consists of a set of “jobs”, which are simply scripts, in this case, written in a mix of Bash and TypeScript.</a:t>
            </a:r>
          </a:p>
          <a:p>
            <a:endParaRPr dirty="0"/>
          </a:p>
          <a:p>
            <a:r>
              <a:rPr dirty="0"/>
              <a:t>On the left, we can see the workflow that is run every time that we push a commit to the repository that hosts the </a:t>
            </a:r>
            <a:r>
              <a:rPr lang="en-US" dirty="0"/>
              <a:t>IP</a:t>
            </a:r>
            <a:r>
              <a:rPr dirty="0"/>
              <a:t> </a:t>
            </a:r>
            <a:r>
              <a:rPr dirty="0" err="1"/>
              <a:t>autograder</a:t>
            </a:r>
            <a:r>
              <a:rPr dirty="0"/>
              <a:t>.</a:t>
            </a:r>
          </a:p>
          <a:p>
            <a:r>
              <a:rPr dirty="0"/>
              <a:t>This workflow is triggered on any pull request on the repo, or on any push to the branch “main” or a branch that is prefixed with “releases/”. </a:t>
            </a:r>
          </a:p>
          <a:p>
            <a:endParaRPr dirty="0"/>
          </a:p>
          <a:p>
            <a:r>
              <a:rPr dirty="0"/>
              <a:t>There are two kinds of jobs: build, and test. Both run on our self-hosted </a:t>
            </a:r>
            <a:r>
              <a:rPr dirty="0" err="1"/>
              <a:t>github</a:t>
            </a:r>
            <a:r>
              <a:rPr dirty="0"/>
              <a:t> actions environment (runs-on), but there could be other values here to specify, say, an OS version to use.</a:t>
            </a:r>
          </a:p>
          <a:p>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endParaRPr dirty="0"/>
          </a:p>
          <a:p>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endParaRPr dirty="0"/>
          </a:p>
          <a:p>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p>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r>
              <a:t>How do we compose system under test - do we use mocks for external services, or do we use production, or do we make a special environment for each integration test?</a:t>
            </a:r>
          </a:p>
          <a:p>
            <a:endParaRPr/>
          </a:p>
          <a:p>
            <a:r>
              <a:t>We’ll look at a few examples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These screenshots show the graphical summary of two CI pipelines set up for this fuzzer. </a:t>
            </a:r>
          </a:p>
          <a:p>
            <a:endParaRPr/>
          </a:p>
          <a:p>
            <a:r>
              <a:t>The top one shows a workflow that can run on every commit, providing useful feedback on performance and correctness in about 15 minutes: running a 10 minute performance test on 5 benchmarks, repeating each one 5 times (25 concurrent jobs needed)</a:t>
            </a:r>
          </a:p>
          <a:p>
            <a:endParaRPr/>
          </a:p>
          <a:p>
            <a:r>
              <a:t>The bottom one shows a workflow that runs only upon request, which performs a much more thorough evaluation: 20 repetitions of 5 benchmarks, with each running for 24 hours.</a:t>
            </a:r>
          </a:p>
          <a:p>
            <a:endParaRPr/>
          </a:p>
          <a:p>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r>
              <a:t>Automating this kind of performance testing lets us get feedback much faster than if we had to do it manually. It also allows us to have a centralized repository of those results, so that we can track performance over time.</a:t>
            </a:r>
          </a:p>
          <a:p>
            <a:r>
              <a:t>Here is an example of one of the graphs that get output from the report.</a:t>
            </a:r>
          </a:p>
          <a:p>
            <a:endParaRPr/>
          </a:p>
          <a:p>
            <a:r>
              <a:t>“branch probes over time” is one of the key performance indicators that fuzzers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0" i="0" dirty="0">
                <a:solidFill>
                  <a:srgbClr val="1D1C1D"/>
                </a:solidFill>
                <a:effectLst/>
                <a:latin typeface="Slack-Lato"/>
              </a:rPr>
              <a:t>Google Test Automation Platform</a:t>
            </a:r>
            <a:endParaRPr lang="en-US" dirty="0"/>
          </a:p>
          <a:p>
            <a:endParaRPr lang="en-US" dirty="0"/>
          </a:p>
        </p:txBody>
      </p:sp>
    </p:spTree>
    <p:extLst>
      <p:ext uri="{BB962C8B-B14F-4D97-AF65-F5344CB8AC3E}">
        <p14:creationId xmlns:p14="http://schemas.microsoft.com/office/powerpoint/2010/main" val="3559441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xfrm>
            <a:off x="381000" y="685800"/>
            <a:ext cx="6096000" cy="3429000"/>
          </a:xfrm>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The next process that we will discuss is code review, which is a process that takes place when introducing new code into a shared repository.</a:t>
            </a:r>
          </a:p>
          <a:p>
            <a:r>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Discussion Question: Who should do a code review? Internal or external people?</a:t>
            </a:r>
          </a:p>
          <a:p>
            <a:endParaRPr lang="en-US" dirty="0"/>
          </a:p>
        </p:txBody>
      </p:sp>
    </p:spTree>
    <p:extLst>
      <p:ext uri="{BB962C8B-B14F-4D97-AF65-F5344CB8AC3E}">
        <p14:creationId xmlns:p14="http://schemas.microsoft.com/office/powerpoint/2010/main" val="215781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xfrm>
            <a:off x="381000" y="685800"/>
            <a:ext cx="6096000" cy="3429000"/>
          </a:xfrm>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r>
              <a:rPr dirty="0"/>
              <a:t>Study compared code reviews that had been previously reviewed by the author (“with preparation”) from those where authors claim to have not done any self-review (“without preparation”)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Check code quality attributes that are hard to automatically check: security, compliance, scalability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A formal code inspection is a heavyweight process, usually called for by strict standards and there’s a detailed paper trail to be produced. Might still be performed in high-assurance domains like avionics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endParaRPr dirty="0"/>
          </a:p>
          <a:p>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a:spLocks noGrp="1" noRot="1" noChangeAspect="1"/>
          </p:cNvSpPr>
          <p:nvPr>
            <p:ph type="sldImg"/>
          </p:nvPr>
        </p:nvSpPr>
        <p:spPr>
          <a:prstGeom prst="rect">
            <a:avLst/>
          </a:prstGeom>
        </p:spPr>
        <p:txBody>
          <a:bodyPr/>
          <a:lstStyle/>
          <a:p>
            <a:endParaRPr/>
          </a:p>
        </p:txBody>
      </p:sp>
      <p:sp>
        <p:nvSpPr>
          <p:cNvPr id="492" name="Shape 492"/>
          <p:cNvSpPr>
            <a:spLocks noGrp="1"/>
          </p:cNvSpPr>
          <p:nvPr>
            <p:ph type="body" sz="quarter" idx="1"/>
          </p:nvPr>
        </p:nvSpPr>
        <p:spPr>
          <a:prstGeom prst="rect">
            <a:avLst/>
          </a:prstGeom>
        </p:spPr>
        <p:txBody>
          <a:bodyPr/>
          <a:lstStyle/>
          <a:p>
            <a:r>
              <a:t>(Figure on right shows the different roles of team members in black, with the benefits/goals of each reviewer in colors)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endParaRPr/>
          </a:p>
        </p:txBody>
      </p:sp>
      <p:sp>
        <p:nvSpPr>
          <p:cNvPr id="520" name="Shape 520"/>
          <p:cNvSpPr>
            <a:spLocks noGrp="1"/>
          </p:cNvSpPr>
          <p:nvPr>
            <p:ph type="body" sz="quarter" idx="1"/>
          </p:nvPr>
        </p:nvSpPr>
        <p:spPr>
          <a:prstGeom prst="rect">
            <a:avLst/>
          </a:prstGeom>
        </p:spPr>
        <p:txBody>
          <a:bodyPr/>
          <a:lstStyle/>
          <a:p>
            <a:r>
              <a:t>CI and code review can help us flatten this curve of defect cost over time. However, what do we do about defects that get into production code. For example, how do we decrease the cost to address:</a:t>
            </a:r>
          </a:p>
          <a:p>
            <a:r>
              <a:t>Bug reports by internal users who are opted in to a feature before external users</a:t>
            </a:r>
          </a:p>
          <a:p>
            <a:r>
              <a:t>Bug or outage reports by external users</a:t>
            </a:r>
          </a:p>
          <a:p>
            <a:endParaRPr/>
          </a:p>
          <a:p>
            <a:r>
              <a:t>Can we develop a process to detect these defects and resolve them before they have a greater impact?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xfrm>
            <a:off x="381000" y="685800"/>
            <a:ext cx="6096000" cy="3429000"/>
          </a:xfrm>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The short of it:</a:t>
            </a:r>
          </a:p>
          <a:p>
            <a:pPr marL="220578" indent="-220578">
              <a:buSzPct val="100000"/>
              <a:buChar char="*"/>
            </a:pPr>
            <a:r>
              <a:t>Built a new trading system, created a system for testing that would attempt to drive prices up or down (at a significant loss per-transaction) in order to test system responses to market conditions</a:t>
            </a:r>
          </a:p>
          <a:p>
            <a:pPr marL="220578" indent="-220578">
              <a:buSzPct val="100000"/>
              <a:buChar char="*"/>
            </a:pPr>
            <a:r>
              <a:t>Had to manually deploy the new code to some servers…</a:t>
            </a:r>
          </a:p>
          <a:p>
            <a:pPr marL="220578" indent="-220578">
              <a:buSzPct val="100000"/>
              <a:buChar char="*"/>
            </a:pPr>
            <a:r>
              <a:t>Did not remove the testing code (“power peg”) from one of the eight</a:t>
            </a:r>
          </a:p>
          <a:p>
            <a:pPr marL="220578" indent="-220578">
              <a:buSzPct val="100000"/>
              <a:buChar char="*"/>
            </a:pPr>
            <a:r>
              <a:t>In first hour of trading the system bought $7 billion of stocks (money that Knight didn’t have)</a:t>
            </a:r>
          </a:p>
          <a:p>
            <a:pPr marL="220578" indent="-220578">
              <a:buSzPct val="100000"/>
              <a:buChar char="*"/>
            </a:pPr>
            <a:r>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a:buSzPct val="100000"/>
              <a:buChar char="*"/>
            </a:pPr>
            <a:r>
              <a:t>Goldman Sachs quite generously bailed out Knight capital, buying the $7b position for a $440m discount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xfrm>
            <a:off x="381000" y="685800"/>
            <a:ext cx="6096000" cy="3429000"/>
          </a:xfrm>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The Knight capital story is definitely an interesting one, and perhaps now that we have discussed some strategies for continuous deployment, it is hopefully somewhat clearer how this enormous financial loss could have been prevented.</a:t>
            </a:r>
          </a:p>
          <a:p>
            <a:endParaRPr/>
          </a:p>
          <a:p>
            <a:r>
              <a:t>First, some comments on the testing strategy:</a:t>
            </a:r>
          </a:p>
          <a:p>
            <a:pPr marL="220578" indent="-220578">
              <a:buSzPct val="100000"/>
              <a:buChar char="*"/>
            </a:pPr>
            <a:r>
              <a:t>Why, why why why is it a good idea to write a test case that actually tries to change market conditions, when you could instead test your code using simulated/historical market conditions?</a:t>
            </a:r>
          </a:p>
          <a:p>
            <a:pPr marL="220578" indent="-220578">
              <a:buSzPct val="100000"/>
              <a:buChar char="*"/>
            </a:pPr>
            <a:r>
              <a:t>Never include testing code in production deployments: that test code for changing markets in order to test the system response to them was included in the production code!?!</a:t>
            </a:r>
          </a:p>
          <a:p>
            <a:br/>
            <a:r>
              <a:t>Then on the deployments:</a:t>
            </a:r>
          </a:p>
          <a:p>
            <a:pPr marL="220578" indent="-220578">
              <a:buSzPct val="100000"/>
              <a:buChar char="*"/>
            </a:pPr>
            <a:r>
              <a:t>If deployment were automated, there would not be a step for an engineer to miss on one of the 8 deployments: they could always happen predictably</a:t>
            </a:r>
          </a:p>
          <a:p>
            <a:pPr marL="220578" indent="-220578">
              <a:buSzPct val="100000"/>
              <a:buChar cha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a:buSzPct val="100000"/>
              <a:buChar char="*"/>
            </a:pPr>
            <a:r>
              <a:t>There were no checklists for responding to incidents, and no procedures to roll-back if needed. “If in doubt back it out” was the Facebook philosophy, and it requires a process to be in place so that it can be easily triggered</a:t>
            </a:r>
          </a:p>
        </p:txBody>
      </p:sp>
    </p:spTree>
    <p:extLst>
      <p:ext uri="{BB962C8B-B14F-4D97-AF65-F5344CB8AC3E}">
        <p14:creationId xmlns:p14="http://schemas.microsoft.com/office/powerpoint/2010/main" val="928373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xfrm>
            <a:off x="381000" y="685800"/>
            <a:ext cx="6096000" cy="3429000"/>
          </a:xfrm>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Mantra:  “Doing the simple thing first”</a:t>
            </a:r>
          </a:p>
          <a:p>
            <a:endParaRPr lang="en-US" dirty="0"/>
          </a:p>
          <a:p>
            <a:r>
              <a:rPr dirty="0"/>
              <a:t>Here’s another company that has been somewhat famous for its deployment philosophy. Why was Knight capital’s deployment error such a costly mistake? How could we have made it better?</a:t>
            </a:r>
          </a:p>
          <a:p>
            <a:endParaRPr dirty="0"/>
          </a:p>
          <a:p>
            <a:r>
              <a:rPr dirty="0"/>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rPr dirty="0"/>
              <a:t>A key pre-requisite for continuous delivery is a staging environment .(read slide)</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Example: apple gives their employees </a:t>
            </a:r>
            <a:r>
              <a:rPr lang="en-US" dirty="0" err="1"/>
              <a:t>iphone</a:t>
            </a:r>
            <a:r>
              <a:rPr lang="en-US" dirty="0"/>
              <a:t> for testing. Slack/</a:t>
            </a:r>
            <a:r>
              <a:rPr lang="en-US" dirty="0" err="1"/>
              <a:t>facebook</a:t>
            </a:r>
            <a:r>
              <a:rPr lang="en-US" dirty="0"/>
              <a:t> employees are “forced” to be part of beta testing. We use internal developers to serve as testers.</a:t>
            </a:r>
          </a:p>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These different deployment environments create a “deployment pipeline”, where code changes get “promoted” from one level of deployment to the next. </a:t>
            </a:r>
          </a:p>
          <a:p>
            <a:endParaRPr/>
          </a:p>
          <a:p>
            <a:r>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endParaRPr/>
          </a:p>
          <a:p>
            <a:r>
              <a:t>The “staging environment” is usually a production-like environment, consisting of all of the same services that are in production, but perhaps deployed at a smaller scale. </a:t>
            </a:r>
          </a:p>
          <a:p>
            <a:endParaRPr/>
          </a:p>
          <a:p>
            <a:r>
              <a:t>At each deployment step, there are extensive Q/A processes that help ensure confidence that the software is ready to ship. </a:t>
            </a:r>
          </a:p>
          <a:p>
            <a:endParaRPr/>
          </a:p>
          <a:p>
            <a:r>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r>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endParaRPr/>
          </a:p>
          <a:p>
            <a:r>
              <a:t>Why expensive as move to the right?</a:t>
            </a:r>
          </a:p>
          <a:p>
            <a:pPr marL="279400" indent="-279400">
              <a:buSzPct val="123000"/>
              <a:buChar char="*"/>
            </a:pPr>
            <a:r>
              <a:t>Need to be triaged by someone who doesn’t know (or doesn’t remember)</a:t>
            </a:r>
          </a:p>
          <a:p>
            <a:pPr marL="279400" indent="-279400">
              <a:buSzPct val="123000"/>
              <a:buChar char="*"/>
            </a:pPr>
            <a:r>
              <a:t>Might now need more work, since code has changed around the bug</a:t>
            </a:r>
          </a:p>
          <a:p>
            <a:pPr marL="279400" indent="-279400">
              <a:buSzPct val="123000"/>
              <a:buChar char="*"/>
            </a:pPr>
            <a:r>
              <a:t>Has a greater impact - who wants to read about their bug on the front page of the newspaper?</a:t>
            </a:r>
          </a:p>
          <a:p>
            <a:endParaRPr/>
          </a:p>
          <a:p>
            <a:r>
              <a:t>This lesson: continuous integration and development. What kind of feedback loop can we put to find more bugs faster before deploying to production.</a:t>
            </a:r>
          </a:p>
          <a:p>
            <a:r>
              <a:t>We’ve seen so far: The edit-compile-debug loop of local development, automated test results to a code change when you run it locally</a:t>
            </a:r>
          </a:p>
          <a:p>
            <a:r>
              <a:t>Now consider:</a:t>
            </a:r>
          </a:p>
          <a:p>
            <a:r>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r>
              <a:t>We will also consider:</a:t>
            </a:r>
          </a:p>
          <a:p>
            <a:r>
              <a:t>Bug reports by internal users who are opted in to a feature before external users</a:t>
            </a:r>
          </a:p>
          <a:p>
            <a:r>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noRot="1" noChangeAspect="1"/>
          </p:cNvSpPr>
          <p:nvPr>
            <p:ph type="sldImg"/>
          </p:nvPr>
        </p:nvSpPr>
        <p:spPr>
          <a:xfrm>
            <a:off x="381000" y="685800"/>
            <a:ext cx="6096000" cy="3429000"/>
          </a:xfrm>
          <a:prstGeom prst="rect">
            <a:avLst/>
          </a:prstGeom>
        </p:spPr>
        <p:txBody>
          <a:bodyPr/>
          <a:lstStyle/>
          <a:p>
            <a:endParaRPr/>
          </a:p>
        </p:txBody>
      </p:sp>
      <p:sp>
        <p:nvSpPr>
          <p:cNvPr id="634" name="Shape 634"/>
          <p:cNvSpPr>
            <a:spLocks noGrp="1"/>
          </p:cNvSpPr>
          <p:nvPr>
            <p:ph type="body" sz="quarter" idx="1"/>
          </p:nvPr>
        </p:nvSpPr>
        <p:spPr>
          <a:prstGeom prst="rect">
            <a:avLst/>
          </a:prstGeom>
        </p:spPr>
        <p:txBody>
          <a:bodyPr/>
          <a:lstStyle/>
          <a:p>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endParaRPr/>
          </a:p>
          <a:p>
            <a:r>
              <a:t>In agile development, the developers will be responsible for writing (and running) their own tests, but it is not necessarily the case that developers are held responsible for operating the service. We might have a fully separate team responsible for that.</a:t>
            </a:r>
          </a:p>
          <a:p>
            <a:endParaRPr/>
          </a:p>
          <a:p>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endParaRPr/>
          </a:p>
          <a:p>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a:spLocks noGrp="1" noRot="1" noChangeAspect="1"/>
          </p:cNvSpPr>
          <p:nvPr>
            <p:ph type="sldImg"/>
          </p:nvPr>
        </p:nvSpPr>
        <p:spPr>
          <a:prstGeom prst="rect">
            <a:avLst/>
          </a:prstGeom>
        </p:spPr>
        <p:txBody>
          <a:bodyPr/>
          <a:lstStyle/>
          <a:p>
            <a:endParaRPr/>
          </a:p>
        </p:txBody>
      </p:sp>
      <p:sp>
        <p:nvSpPr>
          <p:cNvPr id="688" name="Shape 688"/>
          <p:cNvSpPr>
            <a:spLocks noGrp="1"/>
          </p:cNvSpPr>
          <p:nvPr>
            <p:ph type="body" sz="quarter" idx="1"/>
          </p:nvPr>
        </p:nvSpPr>
        <p:spPr>
          <a:prstGeom prst="rect">
            <a:avLst/>
          </a:prstGeom>
        </p:spPr>
        <p:txBody>
          <a:bodyPr/>
          <a:lstStyle/>
          <a:p>
            <a:pPr>
              <a:defRPr u="sng"/>
            </a:pPr>
            <a:r>
              <a:rPr dirty="0">
                <a:solidFill>
                  <a:srgbClr val="0000FF"/>
                </a:solidFill>
                <a:uFill>
                  <a:solidFill>
                    <a:srgbClr val="0000FF"/>
                  </a:solidFill>
                </a:uFill>
                <a:hlinkClick r:id="rId3"/>
              </a:rPr>
              <a:t>https://engineering.fb.com/2017/08/31/web/rapid-release-at-massive-scale/</a:t>
            </a:r>
          </a:p>
          <a:p>
            <a:pPr>
              <a:defRPr u="sng"/>
            </a:pPr>
            <a:endParaRPr dirty="0">
              <a:solidFill>
                <a:srgbClr val="0000FF"/>
              </a:solidFill>
              <a:uFill>
                <a:solidFill>
                  <a:srgbClr val="0000FF"/>
                </a:solidFill>
              </a:uFill>
              <a:hlinkClick r:id="rId3"/>
            </a:endParaRPr>
          </a:p>
          <a:p>
            <a:r>
              <a:rPr dirty="0"/>
              <a:t>This chart shows the overall process that was used before 2016 to deploy </a:t>
            </a:r>
            <a:r>
              <a:rPr dirty="0" err="1"/>
              <a:t>Facebook.com</a:t>
            </a:r>
            <a:r>
              <a:rPr dirty="0"/>
              <a:t>.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endParaRPr dirty="0"/>
          </a:p>
          <a:p>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endParaRPr dirty="0"/>
          </a:p>
          <a:p>
            <a:r>
              <a:rPr dirty="0"/>
              <a:t>(From the blog post):</a:t>
            </a:r>
          </a:p>
          <a:p>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endParaRPr dirty="0"/>
          </a:p>
          <a:p>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695"/>
          <p:cNvSpPr>
            <a:spLocks noGrp="1" noRot="1" noChangeAspect="1"/>
          </p:cNvSpPr>
          <p:nvPr>
            <p:ph type="sldImg"/>
          </p:nvPr>
        </p:nvSpPr>
        <p:spPr>
          <a:prstGeom prst="rect">
            <a:avLst/>
          </a:prstGeom>
        </p:spPr>
        <p:txBody>
          <a:bodyPr/>
          <a:lstStyle/>
          <a:p>
            <a:endParaRPr/>
          </a:p>
        </p:txBody>
      </p:sp>
      <p:sp>
        <p:nvSpPr>
          <p:cNvPr id="696" name="Shape 696"/>
          <p:cNvSpPr>
            <a:spLocks noGrp="1"/>
          </p:cNvSpPr>
          <p:nvPr>
            <p:ph type="body" sz="quarter" idx="1"/>
          </p:nvPr>
        </p:nvSpPr>
        <p:spPr>
          <a:prstGeom prst="rect">
            <a:avLst/>
          </a:prstGeom>
        </p:spPr>
        <p:txBody>
          <a:bodyPr/>
          <a:lstStyle/>
          <a:p>
            <a:r>
              <a:t>So, Facebook re-architected their release process. (pause to read quote)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noRot="1" noChangeAspect="1"/>
          </p:cNvSpPr>
          <p:nvPr>
            <p:ph type="sldImg"/>
          </p:nvPr>
        </p:nvSpPr>
        <p:spPr>
          <a:prstGeom prst="rect">
            <a:avLst/>
          </a:prstGeom>
        </p:spPr>
        <p:txBody>
          <a:bodyPr/>
          <a:lstStyle/>
          <a:p>
            <a:endParaRPr/>
          </a:p>
        </p:txBody>
      </p:sp>
      <p:sp>
        <p:nvSpPr>
          <p:cNvPr id="703" name="Shape 703"/>
          <p:cNvSpPr>
            <a:spLocks noGrp="1"/>
          </p:cNvSpPr>
          <p:nvPr>
            <p:ph type="body" sz="quarter" idx="1"/>
          </p:nvPr>
        </p:nvSpPr>
        <p:spPr>
          <a:prstGeom prst="rect">
            <a:avLst/>
          </a:prstGeom>
        </p:spPr>
        <p:txBody>
          <a:bodyPr/>
          <a:lstStyle/>
          <a:p>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endParaRPr/>
          </a:p>
          <a:p>
            <a:r>
              <a:t>The process works like this: (copied from blog post)</a:t>
            </a:r>
          </a:p>
          <a:p>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endParaRPr/>
          </a:p>
          <a:p>
            <a:r>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noRot="1" noChangeAspect="1"/>
          </p:cNvSpPr>
          <p:nvPr>
            <p:ph type="sldImg"/>
          </p:nvPr>
        </p:nvSpPr>
        <p:spPr>
          <a:prstGeom prst="rect">
            <a:avLst/>
          </a:prstGeom>
        </p:spPr>
        <p:txBody>
          <a:bodyPr/>
          <a:lstStyle/>
          <a:p>
            <a:endParaRPr/>
          </a:p>
        </p:txBody>
      </p:sp>
      <p:sp>
        <p:nvSpPr>
          <p:cNvPr id="709" name="Shape 709"/>
          <p:cNvSpPr>
            <a:spLocks noGrp="1"/>
          </p:cNvSpPr>
          <p:nvPr>
            <p:ph type="body" sz="quarter" idx="1"/>
          </p:nvPr>
        </p:nvSpPr>
        <p:spPr>
          <a:prstGeom prst="rect">
            <a:avLst/>
          </a:prstGeom>
        </p:spPr>
        <p:txBody>
          <a:body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noRot="1" noChangeAspect="1"/>
          </p:cNvSpPr>
          <p:nvPr>
            <p:ph type="sldImg"/>
          </p:nvPr>
        </p:nvSpPr>
        <p:spPr>
          <a:prstGeom prst="rect">
            <a:avLst/>
          </a:prstGeom>
        </p:spPr>
        <p:txBody>
          <a:bodyPr/>
          <a:lstStyle/>
          <a:p>
            <a:endParaRPr/>
          </a:p>
        </p:txBody>
      </p:sp>
      <p:sp>
        <p:nvSpPr>
          <p:cNvPr id="716" name="Shape 716"/>
          <p:cNvSpPr>
            <a:spLocks noGrp="1"/>
          </p:cNvSpPr>
          <p:nvPr>
            <p:ph type="body" sz="quarter" idx="1"/>
          </p:nvPr>
        </p:nvSpPr>
        <p:spPr>
          <a:prstGeom prst="rect">
            <a:avLst/>
          </a:prstGeom>
        </p:spPr>
        <p:txBody>
          <a:body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noRot="1" noChangeAspect="1"/>
          </p:cNvSpPr>
          <p:nvPr>
            <p:ph type="sldImg"/>
          </p:nvPr>
        </p:nvSpPr>
        <p:spPr>
          <a:prstGeom prst="rect">
            <a:avLst/>
          </a:prstGeom>
        </p:spPr>
        <p:txBody>
          <a:bodyPr/>
          <a:lstStyle/>
          <a:p>
            <a:endParaRPr/>
          </a:p>
        </p:txBody>
      </p:sp>
      <p:sp>
        <p:nvSpPr>
          <p:cNvPr id="731" name="Shape 731"/>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Shape 738"/>
          <p:cNvSpPr>
            <a:spLocks noGrp="1" noRot="1" noChangeAspect="1"/>
          </p:cNvSpPr>
          <p:nvPr>
            <p:ph type="sldImg"/>
          </p:nvPr>
        </p:nvSpPr>
        <p:spPr>
          <a:prstGeom prst="rect">
            <a:avLst/>
          </a:prstGeom>
        </p:spPr>
        <p:txBody>
          <a:bodyPr/>
          <a:lstStyle/>
          <a:p>
            <a:endParaRPr/>
          </a:p>
        </p:txBody>
      </p:sp>
      <p:sp>
        <p:nvSpPr>
          <p:cNvPr id="739" name="Shape 73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first process that we’ll talk about is called “continuous integration”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xfrm>
            <a:off x="381000" y="685800"/>
            <a:ext cx="6096000" cy="3429000"/>
          </a:xfrm>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a:lnSpc>
                <a:spcPct val="117999"/>
              </a:lnSpc>
            </a:lvl1pPr>
          </a:lstStyle>
          <a:p>
            <a:r>
              <a:t>Once we have business-level metrics defined (like SPS/stream starts per second in Netflix’s case), we can even use these technologies to perform usability/acceptance testing. (Read slide)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xfrm>
            <a:off x="381000" y="685800"/>
            <a:ext cx="6096000" cy="3429000"/>
          </a:xfrm>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pPr>
              <a:lnSpc>
                <a:spcPct val="117999"/>
              </a:lnSpc>
            </a:pPr>
            <a:r>
              <a:t>Facebook performs these experiments constantly, and has even constructed an open source tool for doing so. For example, this tool could be used to determine which of these three “post” buttons encourages users to post the most on Facebook.</a:t>
            </a:r>
          </a:p>
          <a:p>
            <a:pPr>
              <a:lnSpc>
                <a:spcPct val="117999"/>
              </a:lnSpc>
            </a:pPr>
            <a:endParaRPr/>
          </a:p>
          <a:p>
            <a:pPr>
              <a:lnSpc>
                <a:spcPct val="117999"/>
              </a:lnSpc>
            </a:pPr>
            <a:r>
              <a:t>Basically doing a psychology experiment - try to avoid being evil (“show users sad posts, does that make them sad?”).</a:t>
            </a:r>
            <a:br/>
            <a:r>
              <a:t>Key feature: segment audience (think about diverse users) and collect results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a:spLocks noGrp="1" noRot="1" noChangeAspect="1"/>
          </p:cNvSpPr>
          <p:nvPr>
            <p:ph type="sldImg"/>
          </p:nvPr>
        </p:nvSpPr>
        <p:spPr>
          <a:xfrm>
            <a:off x="381000" y="685800"/>
            <a:ext cx="6096000" cy="3429000"/>
          </a:xfrm>
          <a:prstGeom prst="rect">
            <a:avLst/>
          </a:prstGeom>
        </p:spPr>
        <p:txBody>
          <a:bodyPr/>
          <a:lstStyle/>
          <a:p>
            <a:endParaRPr/>
          </a:p>
        </p:txBody>
      </p:sp>
      <p:sp>
        <p:nvSpPr>
          <p:cNvPr id="763" name="Shape 763"/>
          <p:cNvSpPr>
            <a:spLocks noGrp="1"/>
          </p:cNvSpPr>
          <p:nvPr>
            <p:ph type="body" sz="quarter" idx="1"/>
          </p:nvPr>
        </p:nvSpPr>
        <p:spPr>
          <a:prstGeom prst="rect">
            <a:avLst/>
          </a:prstGeom>
        </p:spPr>
        <p:txBody>
          <a:bodyPr/>
          <a:lstStyle>
            <a:lvl1pPr>
              <a:lnSpc>
                <a:spcPct val="117999"/>
              </a:lnSpc>
            </a:lvl1pPr>
          </a:lstStyle>
          <a:p>
            <a:r>
              <a:t>Example for a quick experiment - divide people randomly, show different post buttons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Shape 770"/>
          <p:cNvSpPr>
            <a:spLocks noGrp="1" noRot="1" noChangeAspect="1"/>
          </p:cNvSpPr>
          <p:nvPr>
            <p:ph type="sldImg"/>
          </p:nvPr>
        </p:nvSpPr>
        <p:spPr>
          <a:xfrm>
            <a:off x="381000" y="685800"/>
            <a:ext cx="6096000" cy="3429000"/>
          </a:xfrm>
          <a:prstGeom prst="rect">
            <a:avLst/>
          </a:prstGeom>
        </p:spPr>
        <p:txBody>
          <a:bodyPr/>
          <a:lstStyle/>
          <a:p>
            <a:endParaRPr/>
          </a:p>
        </p:txBody>
      </p:sp>
      <p:sp>
        <p:nvSpPr>
          <p:cNvPr id="771" name="Shape 771"/>
          <p:cNvSpPr>
            <a:spLocks noGrp="1"/>
          </p:cNvSpPr>
          <p:nvPr>
            <p:ph type="body" sz="quarter" idx="1"/>
          </p:nvPr>
        </p:nvSpPr>
        <p:spPr>
          <a:prstGeom prst="rect">
            <a:avLst/>
          </a:prstGeom>
        </p:spPr>
        <p:txBody>
          <a:bodyPr/>
          <a:lstStyle>
            <a:lvl1pPr>
              <a:lnSpc>
                <a:spcPct val="117999"/>
              </a:lnSpc>
            </a:lvl1pPr>
          </a:lstStyle>
          <a:p>
            <a:r>
              <a:t>Can also consider gradients of options - say, controlling for size, and color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a:spLocks noGrp="1" noRot="1" noChangeAspect="1"/>
          </p:cNvSpPr>
          <p:nvPr>
            <p:ph type="sldImg"/>
          </p:nvPr>
        </p:nvSpPr>
        <p:spPr>
          <a:xfrm>
            <a:off x="381000" y="685800"/>
            <a:ext cx="6096000" cy="3429000"/>
          </a:xfrm>
          <a:prstGeom prst="rect">
            <a:avLst/>
          </a:prstGeom>
        </p:spPr>
        <p:txBody>
          <a:bodyPr/>
          <a:lstStyle/>
          <a:p>
            <a:endParaRPr/>
          </a:p>
        </p:txBody>
      </p:sp>
      <p:sp>
        <p:nvSpPr>
          <p:cNvPr id="779" name="Shape 779"/>
          <p:cNvSpPr>
            <a:spLocks noGrp="1"/>
          </p:cNvSpPr>
          <p:nvPr>
            <p:ph type="body" sz="quarter" idx="1"/>
          </p:nvPr>
        </p:nvSpPr>
        <p:spPr>
          <a:prstGeom prst="rect">
            <a:avLst/>
          </a:prstGeom>
        </p:spPr>
        <p:txBody>
          <a:bodyPr/>
          <a:lstStyle>
            <a:lvl1pPr>
              <a:lnSpc>
                <a:spcPct val="117999"/>
              </a:lnSpc>
            </a:lvl1pPr>
          </a:lstStyle>
          <a:p>
            <a:r>
              <a:t>Then, take exposures + metrics, evaluate your KPI</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pPr>
              <a:lnSpc>
                <a:spcPct val="117999"/>
              </a:lnSpc>
            </a:pPr>
            <a:r>
              <a:t>When talking about quantitative metrics, it’s extremely important to consider how rigidly we follow them. Setting KPIs for monitoring is a very good idea, but not all important metrics can be easily measured quantitatively.</a:t>
            </a:r>
          </a:p>
          <a:p>
            <a:pPr>
              <a:lnSpc>
                <a:spcPct val="117999"/>
              </a:lnSpc>
            </a:pPr>
            <a:endParaRPr/>
          </a:p>
          <a:p>
            <a:pPr>
              <a:lnSpc>
                <a:spcPct val="117999"/>
              </a:lnSpc>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The Knight capital story is definitely an interesting one, and perhaps now that we have discussed some strategies for continuous deployment, it is hopefully somewhat clearer how this enormous financial loss could have been prevented.</a:t>
            </a:r>
          </a:p>
          <a:p>
            <a:endParaRPr/>
          </a:p>
          <a:p>
            <a:r>
              <a:t>First, some comments on the testing strategy:</a:t>
            </a:r>
          </a:p>
          <a:p>
            <a:pPr marL="220578" indent="-220578">
              <a:buSzPct val="100000"/>
              <a:buChar char="*"/>
            </a:pPr>
            <a:r>
              <a:t>Why, why why why is it a good idea to write a test case that actually tries to change market conditions, when you could instead test your code using simulated/historical market conditions?</a:t>
            </a:r>
          </a:p>
          <a:p>
            <a:pPr marL="220578" indent="-220578">
              <a:buSzPct val="100000"/>
              <a:buChar char="*"/>
            </a:pPr>
            <a:r>
              <a:t>Never include testing code in production deployments: that test code for changing markets in order to test the system response to them was included in the production code!?!</a:t>
            </a:r>
          </a:p>
          <a:p>
            <a:br/>
            <a:r>
              <a:t>Then on the deployments:</a:t>
            </a:r>
          </a:p>
          <a:p>
            <a:pPr marL="220578" indent="-220578">
              <a:buSzPct val="100000"/>
              <a:buChar char="*"/>
            </a:pPr>
            <a:r>
              <a:t>If deployment were automated, there would not be a step for an engineer to miss on one of the 8 deployments: they could always happen predictably</a:t>
            </a:r>
          </a:p>
          <a:p>
            <a:pPr marL="220578" indent="-220578">
              <a:buSzPct val="100000"/>
              <a:buChar cha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a:buSzPct val="100000"/>
              <a:buChar cha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So, the core to continuous integration is to centrally and automatically execute these development processes, regularly.</a:t>
            </a:r>
          </a:p>
          <a:p>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endParaRPr/>
          </a:p>
          <a:p>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r>
              <a:t>Here’s a screenshot of a continuous integration pipeline from an open source project, Facebook’s presto database.</a:t>
            </a:r>
          </a:p>
          <a:p>
            <a:r>
              <a:t>Point out: Run on pull request, runs multiple jobs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defTabSz="2438337">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xfrm>
            <a:off x="12001500" y="13080999"/>
            <a:ext cx="368504"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1206500" y="1079500"/>
            <a:ext cx="21971000" cy="1433164"/>
          </a:xfrm>
          <a:prstGeom prst="rect">
            <a:avLst/>
          </a:prstGeom>
        </p:spPr>
        <p:txBody>
          <a:bodyPr anchor="b"/>
          <a:lstStyle>
            <a:lvl1pPr defTabSz="2438337">
              <a:defRPr spc="-170"/>
            </a:lvl1pPr>
          </a:lstStyle>
          <a:p>
            <a:r>
              <a:t>Title Text</a:t>
            </a:r>
          </a:p>
        </p:txBody>
      </p:sp>
      <p:sp>
        <p:nvSpPr>
          <p:cNvPr id="122" name="Body Level One…"/>
          <p:cNvSpPr txBox="1">
            <a:spLocks noGrp="1"/>
          </p:cNvSpPr>
          <p:nvPr>
            <p:ph type="body" sz="half" idx="1"/>
          </p:nvPr>
        </p:nvSpPr>
        <p:spPr>
          <a:xfrm>
            <a:off x="1676400" y="3651250"/>
            <a:ext cx="10363200" cy="8702676"/>
          </a:xfrm>
          <a:prstGeom prst="rect">
            <a:avLst/>
          </a:prstGeom>
        </p:spPr>
        <p:txBody>
          <a:bodyPr/>
          <a:lstStyle>
            <a:lvl1pPr defTabSz="2438337"/>
            <a:lvl2pPr defTabSz="2438337"/>
            <a:lvl3pPr defTabSz="2438337"/>
            <a:lvl4pPr defTabSz="2438337"/>
            <a:lvl5pPr defTabSz="2438337"/>
          </a:lstStyle>
          <a:p>
            <a:r>
              <a:t>Body Level One</a:t>
            </a:r>
          </a:p>
          <a:p>
            <a:pPr lvl="1"/>
            <a:r>
              <a:t>Body Level Two</a:t>
            </a:r>
          </a:p>
          <a:p>
            <a:pPr lvl="2"/>
            <a:r>
              <a:t>Body Level Three</a:t>
            </a:r>
          </a:p>
          <a:p>
            <a:pPr lvl="3"/>
            <a:r>
              <a:t>Body Level Four</a:t>
            </a:r>
          </a:p>
          <a:p>
            <a:pPr lvl="4"/>
            <a:r>
              <a:t>Body Level Five</a:t>
            </a:r>
          </a:p>
        </p:txBody>
      </p:sp>
      <p:sp>
        <p:nvSpPr>
          <p:cNvPr id="123" name="Straight Connector 8"/>
          <p:cNvSpPr/>
          <p:nvPr/>
        </p:nvSpPr>
        <p:spPr>
          <a:xfrm>
            <a:off x="1676400" y="3381376"/>
            <a:ext cx="21031201" cy="1"/>
          </a:xfrm>
          <a:prstGeom prst="line">
            <a:avLst/>
          </a:prstGeom>
          <a:ln>
            <a:solidFill>
              <a:srgbClr val="009EF9"/>
            </a:solidFill>
          </a:ln>
        </p:spPr>
        <p:txBody>
          <a:bodyPr lIns="45718" tIns="45718" rIns="45718" bIns="45718"/>
          <a:lstStyle/>
          <a:p>
            <a:endParaRPr/>
          </a:p>
        </p:txBody>
      </p:sp>
      <p:sp>
        <p:nvSpPr>
          <p:cNvPr id="124" name="Slide Number"/>
          <p:cNvSpPr txBox="1">
            <a:spLocks noGrp="1"/>
          </p:cNvSpPr>
          <p:nvPr>
            <p:ph type="sldNum" sz="quarter" idx="2"/>
          </p:nvPr>
        </p:nvSpPr>
        <p:spPr>
          <a:xfrm>
            <a:off x="12001500" y="13080999"/>
            <a:ext cx="368504" cy="374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1" name="Title Text"/>
          <p:cNvSpPr txBox="1">
            <a:spLocks noGrp="1"/>
          </p:cNvSpPr>
          <p:nvPr>
            <p:ph type="title"/>
          </p:nvPr>
        </p:nvSpPr>
        <p:spPr>
          <a:xfrm>
            <a:off x="1676400" y="36511"/>
            <a:ext cx="21031200" cy="2651126"/>
          </a:xfrm>
          <a:prstGeom prst="rect">
            <a:avLst/>
          </a:prstGeom>
        </p:spPr>
        <p:txBody>
          <a:bodyPr anchor="b"/>
          <a:lstStyle>
            <a:lvl1pPr defTabSz="2438337">
              <a:defRPr sz="7200" spc="-170"/>
            </a:lvl1pPr>
          </a:lstStyle>
          <a:p>
            <a:r>
              <a:t>Title Text</a:t>
            </a:r>
          </a:p>
        </p:txBody>
      </p:sp>
      <p:sp>
        <p:nvSpPr>
          <p:cNvPr id="132" name="Body Level One…"/>
          <p:cNvSpPr txBox="1">
            <a:spLocks noGrp="1"/>
          </p:cNvSpPr>
          <p:nvPr>
            <p:ph type="body" idx="1"/>
          </p:nvPr>
        </p:nvSpPr>
        <p:spPr>
          <a:xfrm>
            <a:off x="1676400" y="3000319"/>
            <a:ext cx="15774692" cy="8702677"/>
          </a:xfrm>
          <a:prstGeom prst="rect">
            <a:avLst/>
          </a:prstGeom>
        </p:spPr>
        <p:txBody>
          <a:bodyPr/>
          <a:lstStyle>
            <a:lvl1pPr defTabSz="2438337"/>
            <a:lvl2pPr defTabSz="2438337"/>
            <a:lvl3pPr defTabSz="2438337"/>
            <a:lvl4pPr defTabSz="2438337"/>
            <a:lvl5pPr defTabSz="2438337"/>
          </a:lstStyle>
          <a:p>
            <a:r>
              <a:t>Body Level One</a:t>
            </a:r>
          </a:p>
          <a:p>
            <a:pPr lvl="1"/>
            <a:r>
              <a:t>Body Level Two</a:t>
            </a:r>
          </a:p>
          <a:p>
            <a:pPr lvl="2"/>
            <a:r>
              <a:t>Body Level Three</a:t>
            </a:r>
          </a:p>
          <a:p>
            <a:pPr lvl="3"/>
            <a:r>
              <a:t>Body Level Four</a:t>
            </a:r>
          </a:p>
          <a:p>
            <a:pPr lvl="4"/>
            <a:r>
              <a:t>Body Level Five</a:t>
            </a:r>
          </a:p>
        </p:txBody>
      </p:sp>
      <p:sp>
        <p:nvSpPr>
          <p:cNvPr id="133" name="Straight Connector 7"/>
          <p:cNvSpPr/>
          <p:nvPr/>
        </p:nvSpPr>
        <p:spPr>
          <a:xfrm>
            <a:off x="1676400" y="2858116"/>
            <a:ext cx="21031201" cy="1"/>
          </a:xfrm>
          <a:prstGeom prst="line">
            <a:avLst/>
          </a:prstGeom>
          <a:ln>
            <a:solidFill>
              <a:srgbClr val="009EF9"/>
            </a:solidFill>
          </a:ln>
        </p:spPr>
        <p:txBody>
          <a:bodyPr lIns="45718" tIns="45718" rIns="45718" bIns="45718"/>
          <a:lstStyle/>
          <a:p>
            <a:endParaRPr/>
          </a:p>
        </p:txBody>
      </p:sp>
      <p:sp>
        <p:nvSpPr>
          <p:cNvPr id="134" name="Slide Number"/>
          <p:cNvSpPr txBox="1">
            <a:spLocks noGrp="1"/>
          </p:cNvSpPr>
          <p:nvPr>
            <p:ph type="sldNum" sz="quarter" idx="2"/>
          </p:nvPr>
        </p:nvSpPr>
        <p:spPr>
          <a:xfrm>
            <a:off x="12001500" y="13080999"/>
            <a:ext cx="368504" cy="374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1" name="Slide Title"/>
          <p:cNvSpPr txBox="1">
            <a:spLocks noGrp="1"/>
          </p:cNvSpPr>
          <p:nvPr>
            <p:ph type="title" hasCustomPrompt="1"/>
          </p:nvPr>
        </p:nvSpPr>
        <p:spPr>
          <a:prstGeom prst="rect">
            <a:avLst/>
          </a:prstGeom>
        </p:spPr>
        <p:txBody>
          <a:bodyPr/>
          <a:lstStyle/>
          <a:p>
            <a:r>
              <a:t>Slide Title</a:t>
            </a:r>
          </a:p>
        </p:txBody>
      </p:sp>
      <p:sp>
        <p:nvSpPr>
          <p:cNvPr id="14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1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lstStyle>
            <a:lvl1pPr defTabSz="2438337">
              <a:defRPr spc="-170"/>
            </a:lvl1p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a:lstStyle>
            <a:lvl1pPr defTabSz="2438337"/>
          </a:lstStyle>
          <a:p>
            <a:r>
              <a:t>Slide bullet text</a:t>
            </a:r>
          </a:p>
        </p:txBody>
      </p:sp>
      <p:sp>
        <p:nvSpPr>
          <p:cNvPr id="2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defTabSz="2438337">
              <a:defRPr sz="11600" spc="-232">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35"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nchor="b"/>
          <a:lstStyle>
            <a:lvl1pPr defTabSz="2438337">
              <a:defRPr spc="-170">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defTabSz="2438337">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defTabSz="2438337">
              <a:defRPr spc="-170"/>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xfrm>
            <a:off x="1206500" y="4248503"/>
            <a:ext cx="21971000" cy="8256014"/>
          </a:xfrm>
          <a:prstGeom prst="rect">
            <a:avLst/>
          </a:prstGeom>
        </p:spPr>
        <p:txBody>
          <a:bodyPr/>
          <a:lstStyle>
            <a:lvl1pPr marL="0" indent="0" defTabSz="825500">
              <a:lnSpc>
                <a:spcPct val="100000"/>
              </a:lnSpc>
              <a:spcBef>
                <a:spcPts val="1800"/>
              </a:spcBef>
              <a:buSzTx/>
              <a:buNone/>
              <a:defRPr sz="5500" spc="-99"/>
            </a:lvl1pPr>
          </a:lstStyle>
          <a:p>
            <a:r>
              <a:t>Agenda Topics</a:t>
            </a:r>
          </a:p>
        </p:txBody>
      </p:sp>
      <p:sp>
        <p:nvSpPr>
          <p:cNvPr id="63"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anchor="b"/>
          <a:lstStyle>
            <a:lvl1pPr marL="0" indent="0" algn="ctr" defTabSz="2438337">
              <a:lnSpc>
                <a:spcPct val="80000"/>
              </a:lnSpc>
              <a:spcBef>
                <a:spcPts val="0"/>
              </a:spcBef>
              <a:buSzTx/>
              <a:buNone/>
              <a:defRPr sz="25000" b="1" spc="-250"/>
            </a:lvl1pPr>
            <a:lvl2pPr marL="0" indent="0" algn="ctr" defTabSz="2438337">
              <a:lnSpc>
                <a:spcPct val="80000"/>
              </a:lnSpc>
              <a:spcBef>
                <a:spcPts val="0"/>
              </a:spcBef>
              <a:buSzTx/>
              <a:buNone/>
              <a:defRPr sz="25000" b="1" spc="-250"/>
            </a:lvl2pPr>
            <a:lvl3pPr marL="0" indent="0" algn="ctr" defTabSz="2438337">
              <a:lnSpc>
                <a:spcPct val="80000"/>
              </a:lnSpc>
              <a:spcBef>
                <a:spcPts val="0"/>
              </a:spcBef>
              <a:buSzTx/>
              <a:buNone/>
              <a:defRPr sz="25000" b="1" spc="-250"/>
            </a:lvl3pPr>
            <a:lvl4pPr marL="0" indent="0" algn="ctr" defTabSz="2438337">
              <a:lnSpc>
                <a:spcPct val="80000"/>
              </a:lnSpc>
              <a:spcBef>
                <a:spcPts val="0"/>
              </a:spcBef>
              <a:buSzTx/>
              <a:buNone/>
              <a:defRPr sz="25000" b="1" spc="-250"/>
            </a:lvl4pPr>
            <a:lvl5pPr marL="0" indent="0" algn="ctr" defTabSz="2438337">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a:lstStyle>
            <a:lvl1pPr marL="469900" indent="-300876" defTabSz="2438337">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9pPr>
    </p:titleStyle>
    <p:bodyStyle>
      <a:lvl1pPr marL="6096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fastcompany.com/3047642/do-the-simple-thing-first-the-engineering-behind-instagra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hyperlink" Target="https://www.slideshare.net/optimizely/opti-con-2014-automated-experimentation-at-scal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hyperlink" Target="https://www.slideshare.net/optimizely/opti-con-2014-automated-experimentation-at-scal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br/>
            <a:r>
              <a:t>© 2022 released under </a:t>
            </a:r>
            <a:r>
              <a:rPr u="sng">
                <a:solidFill>
                  <a:srgbClr val="0000FF"/>
                </a:solidFill>
                <a:uFill>
                  <a:solidFill>
                    <a:srgbClr val="0000FF"/>
                  </a:solidFill>
                </a:uFill>
                <a:hlinkClick r:id="rId3"/>
              </a:rPr>
              <a:t>CC BY-SA</a:t>
            </a:r>
          </a:p>
        </p:txBody>
      </p:sp>
      <p:sp>
        <p:nvSpPr>
          <p:cNvPr id="154" name="CS 4530 &amp; CS 5500…"/>
          <p:cNvSpPr txBox="1">
            <a:spLocks noGrp="1"/>
          </p:cNvSpPr>
          <p:nvPr>
            <p:ph type="title"/>
          </p:nvPr>
        </p:nvSpPr>
        <p:spPr>
          <a:xfrm>
            <a:off x="1206495" y="2574990"/>
            <a:ext cx="21971006" cy="4648203"/>
          </a:xfrm>
          <a:prstGeom prst="rect">
            <a:avLst/>
          </a:prstGeom>
        </p:spPr>
        <p:txBody>
          <a:bodyPr/>
          <a:lstStyle>
            <a:lvl1pPr>
              <a:defRPr spc="-300">
                <a:solidFill>
                  <a:srgbClr val="005493"/>
                </a:solidFill>
              </a:defRPr>
            </a:lvl1pPr>
          </a:lstStyle>
          <a:p>
            <a:r>
              <a:t>CS 4530 Software Engineering</a:t>
            </a:r>
          </a:p>
        </p:txBody>
      </p:sp>
      <p:sp>
        <p:nvSpPr>
          <p:cNvPr id="155" name="Lecture 10.2: Continuous Integration"/>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825500">
              <a:defRPr sz="5500" b="1">
                <a:solidFill>
                  <a:srgbClr val="000000"/>
                </a:solidFill>
              </a:defRPr>
            </a:lvl1pPr>
          </a:lstStyle>
          <a:p>
            <a:r>
              <a:t>Module 14: Continuous Development Processes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Example CI Pipeline - TravisCI"/>
          <p:cNvSpPr txBox="1">
            <a:spLocks noGrp="1"/>
          </p:cNvSpPr>
          <p:nvPr>
            <p:ph type="title"/>
          </p:nvPr>
        </p:nvSpPr>
        <p:spPr>
          <a:xfrm>
            <a:off x="1206500" y="1079499"/>
            <a:ext cx="21971000" cy="1433165"/>
          </a:xfrm>
          <a:prstGeom prst="rect">
            <a:avLst/>
          </a:prstGeom>
        </p:spPr>
        <p:txBody>
          <a:bodyPr/>
          <a:lstStyle>
            <a:lvl1pPr>
              <a:defRPr spc="-200"/>
            </a:lvl1pPr>
          </a:lstStyle>
          <a:p>
            <a:r>
              <a:t>Example CI Pipeline - TravisCI</a:t>
            </a:r>
          </a:p>
        </p:txBody>
      </p:sp>
      <p:sp>
        <p:nvSpPr>
          <p:cNvPr id="365" name="At a glance, see history of build"/>
          <p:cNvSpPr txBox="1">
            <a:spLocks noGrp="1"/>
          </p:cNvSpPr>
          <p:nvPr>
            <p:ph type="body" sz="quarter" idx="1"/>
          </p:nvPr>
        </p:nvSpPr>
        <p:spPr>
          <a:xfrm>
            <a:off x="1206500" y="2372961"/>
            <a:ext cx="21971000" cy="934780"/>
          </a:xfrm>
          <a:prstGeom prst="rect">
            <a:avLst/>
          </a:prstGeom>
        </p:spPr>
        <p:txBody>
          <a:bodyPr/>
          <a:lstStyle/>
          <a:p>
            <a:r>
              <a:t>At a glance, see history of build</a:t>
            </a:r>
          </a:p>
        </p:txBody>
      </p:sp>
      <p:sp>
        <p:nvSpPr>
          <p:cNvPr id="366" name="Slide bullet text"/>
          <p:cNvSpPr txBox="1">
            <a:spLocks noGrp="1"/>
          </p:cNvSpPr>
          <p:nvPr>
            <p:ph type="body" idx="21"/>
          </p:nvPr>
        </p:nvSpPr>
        <p:spPr>
          <a:prstGeom prst="rect">
            <a:avLst/>
          </a:prstGeom>
        </p:spPr>
        <p:txBody>
          <a:bodyPr/>
          <a:lstStyle/>
          <a:p>
            <a:endParaRPr/>
          </a:p>
        </p:txBody>
      </p:sp>
      <p:pic>
        <p:nvPicPr>
          <p:cNvPr id="367" name="Image" descr="Image"/>
          <p:cNvPicPr>
            <a:picLocks noChangeAspect="1"/>
          </p:cNvPicPr>
          <p:nvPr/>
        </p:nvPicPr>
        <p:blipFill>
          <a:blip r:embed="rId3"/>
          <a:stretch>
            <a:fillRect/>
          </a:stretch>
        </p:blipFill>
        <p:spPr>
          <a:xfrm>
            <a:off x="3097397" y="4387922"/>
            <a:ext cx="16753345" cy="13716002"/>
          </a:xfrm>
          <a:prstGeom prst="rect">
            <a:avLst/>
          </a:prstGeom>
          <a:ln w="12700">
            <a:miter lim="400000"/>
          </a:ln>
        </p:spPr>
      </p:pic>
      <p:sp>
        <p:nvSpPr>
          <p:cNvPr id="368"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u="sng"/>
            </a:pPr>
            <a:r>
              <a:rPr>
                <a:solidFill>
                  <a:srgbClr val="0000FF"/>
                </a:solidFill>
                <a:uFill>
                  <a:solidFill>
                    <a:srgbClr val="0000FF"/>
                  </a:solidFill>
                </a:uFill>
                <a:hlinkClick r:id="rId4"/>
              </a:rPr>
              <a:t>https://travis-ci.com/github/prestodb/presto</a:t>
            </a:r>
            <a:r>
              <a:rPr u="none"/>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itle 1"/>
          <p:cNvSpPr txBox="1">
            <a:spLocks noGrp="1"/>
          </p:cNvSpPr>
          <p:nvPr>
            <p:ph type="title"/>
          </p:nvPr>
        </p:nvSpPr>
        <p:spPr>
          <a:xfrm>
            <a:off x="1206500" y="1079499"/>
            <a:ext cx="21971000" cy="1433165"/>
          </a:xfrm>
          <a:prstGeom prst="rect">
            <a:avLst/>
          </a:prstGeom>
        </p:spPr>
        <p:txBody>
          <a:bodyPr/>
          <a:lstStyle>
            <a:lvl1pPr>
              <a:defRPr spc="-200"/>
            </a:lvl1pPr>
          </a:lstStyle>
          <a:p>
            <a:r>
              <a:rPr dirty="0"/>
              <a:t>CI In Practice: </a:t>
            </a:r>
            <a:r>
              <a:rPr lang="en-US" dirty="0"/>
              <a:t>Individual Project</a:t>
            </a:r>
            <a:r>
              <a:rPr dirty="0"/>
              <a:t> </a:t>
            </a:r>
            <a:r>
              <a:rPr dirty="0" err="1"/>
              <a:t>Autograder</a:t>
            </a:r>
            <a:endParaRPr dirty="0"/>
          </a:p>
        </p:txBody>
      </p:sp>
      <p:sp>
        <p:nvSpPr>
          <p:cNvPr id="373" name="TextBox 8"/>
          <p:cNvSpPr txBox="1"/>
          <p:nvPr/>
        </p:nvSpPr>
        <p:spPr>
          <a:xfrm>
            <a:off x="697831" y="2789931"/>
            <a:ext cx="16615611" cy="10010141"/>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algn="l">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push</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branches</a:t>
            </a:r>
            <a:r>
              <a:t>:</a:t>
            </a:r>
            <a:endParaRPr>
              <a:solidFill>
                <a:srgbClr val="00006D"/>
              </a:solidFill>
            </a:endParaRPr>
          </a:p>
          <a:p>
            <a:pPr algn="l">
              <a:defRPr sz="2200">
                <a:solidFill>
                  <a:srgbClr val="000000"/>
                </a:solidFill>
                <a:latin typeface="Courier"/>
                <a:ea typeface="Courier"/>
                <a:cs typeface="Courier"/>
                <a:sym typeface="Courier"/>
              </a:defRPr>
            </a:pPr>
            <a:r>
              <a:t>      - main</a:t>
            </a:r>
          </a:p>
          <a:p>
            <a:pPr algn="l">
              <a:defRPr sz="2200">
                <a:solidFill>
                  <a:srgbClr val="000000"/>
                </a:solidFill>
                <a:latin typeface="Courier"/>
                <a:ea typeface="Courier"/>
                <a:cs typeface="Courier"/>
                <a:sym typeface="Courier"/>
              </a:defRPr>
            </a:pPr>
            <a:r>
              <a:t>      - </a:t>
            </a:r>
            <a:r>
              <a:rPr b="1">
                <a:solidFill>
                  <a:srgbClr val="0F7003"/>
                </a:solidFill>
              </a:rPr>
              <a:t>'releases/*'</a:t>
            </a:r>
            <a:endParaRPr>
              <a:solidFill>
                <a:srgbClr val="0F7003"/>
              </a:solidFill>
            </a:endParaRPr>
          </a:p>
          <a:p>
            <a:pPr algn="l">
              <a:defRPr sz="2200" b="1">
                <a:solidFill>
                  <a:srgbClr val="00006D"/>
                </a:solidFill>
                <a:latin typeface="Courier"/>
                <a:ea typeface="Courier"/>
                <a:cs typeface="Courier"/>
                <a:sym typeface="Courier"/>
              </a:defRPr>
            </a:pPr>
            <a:r>
              <a:t>jobs</a:t>
            </a:r>
            <a:r>
              <a:rPr b="0">
                <a:solidFill>
                  <a:srgbClr val="000000"/>
                </a:solidFill>
              </a:rPr>
              <a:t>:</a:t>
            </a:r>
          </a:p>
          <a:p>
            <a:pPr algn="l">
              <a:defRPr sz="2200">
                <a:solidFill>
                  <a:srgbClr val="000000"/>
                </a:solidFill>
                <a:latin typeface="Courier"/>
                <a:ea typeface="Courier"/>
                <a:cs typeface="Courier"/>
                <a:sym typeface="Courier"/>
              </a:defRPr>
            </a:pPr>
            <a:r>
              <a:t>  </a:t>
            </a:r>
            <a:r>
              <a:rPr b="1">
                <a:solidFill>
                  <a:srgbClr val="00006D"/>
                </a:solidFill>
              </a:rPr>
              <a:t>build</a:t>
            </a:r>
            <a:r>
              <a:t>:</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algn="l">
              <a:defRPr sz="2200">
                <a:solidFill>
                  <a:srgbClr val="000000"/>
                </a:solidFill>
                <a:latin typeface="Courier"/>
                <a:ea typeface="Courier"/>
                <a:cs typeface="Courier"/>
                <a:sym typeface="Courier"/>
              </a:defRPr>
            </a:pPr>
            <a:r>
              <a:t>          npm install</a:t>
            </a:r>
          </a:p>
          <a:p>
            <a:pPr algn="l">
              <a:defRPr sz="2200">
                <a:solidFill>
                  <a:srgbClr val="000000"/>
                </a:solidFill>
                <a:latin typeface="Courier"/>
                <a:ea typeface="Courier"/>
                <a:cs typeface="Courier"/>
                <a:sym typeface="Courier"/>
              </a:defRPr>
            </a:pPr>
            <a:r>
              <a:t>  </a:t>
            </a:r>
            <a:r>
              <a:rPr b="1">
                <a:solidFill>
                  <a:srgbClr val="00006D"/>
                </a:solidFill>
              </a:rPr>
              <a:t>test</a:t>
            </a:r>
            <a:r>
              <a:t>:</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algn="l">
              <a:defRPr sz="2200">
                <a:solidFill>
                  <a:srgbClr val="000000"/>
                </a:solidFill>
                <a:latin typeface="Courier"/>
                <a:ea typeface="Courier"/>
                <a:cs typeface="Courier"/>
                <a:sym typeface="Courier"/>
              </a:defRPr>
            </a:pPr>
            <a:r>
              <a:t>    </a:t>
            </a:r>
            <a:r>
              <a:rPr b="1">
                <a:solidFill>
                  <a:srgbClr val="00006D"/>
                </a:solidFill>
              </a:rPr>
              <a:t>strategy</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matrix</a:t>
            </a:r>
            <a:r>
              <a:t>:</a:t>
            </a:r>
          </a:p>
          <a:p>
            <a:pPr algn="l">
              <a:defRPr sz="2200">
                <a:solidFill>
                  <a:srgbClr val="000000"/>
                </a:solidFill>
                <a:latin typeface="Courier"/>
                <a:ea typeface="Courier"/>
                <a:cs typeface="Courier"/>
                <a:sym typeface="Courier"/>
              </a:defRPr>
            </a:pPr>
            <a:r>
              <a:t>        </a:t>
            </a:r>
            <a:r>
              <a:rPr b="1">
                <a:solidFill>
                  <a:srgbClr val="00006D"/>
                </a:solidFill>
              </a:rPr>
              <a:t>submission</a:t>
            </a:r>
            <a:r>
              <a:t>: [a, b, c, ts-ignore, linting-error, non-green-tests, empty]</a:t>
            </a: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submission-directory</a:t>
            </a:r>
            <a:r>
              <a:t>: solutions/${{ matrix.submission }}</a:t>
            </a:r>
          </a:p>
        </p:txBody>
      </p:sp>
      <p:pic>
        <p:nvPicPr>
          <p:cNvPr id="374" name="Picture 9" descr="Picture 9"/>
          <p:cNvPicPr>
            <a:picLocks noChangeAspect="1"/>
          </p:cNvPicPr>
          <p:nvPr/>
        </p:nvPicPr>
        <p:blipFill>
          <a:blip r:embed="rId3"/>
          <a:stretch>
            <a:fillRect/>
          </a:stretch>
        </p:blipFill>
        <p:spPr>
          <a:xfrm>
            <a:off x="17394527" y="3038975"/>
            <a:ext cx="5870872" cy="9882940"/>
          </a:xfrm>
          <a:prstGeom prst="rect">
            <a:avLst/>
          </a:prstGeom>
          <a:ln w="12700">
            <a:miter lim="400000"/>
          </a:ln>
        </p:spPr>
      </p:pic>
      <p:sp>
        <p:nvSpPr>
          <p:cNvPr id="375" name="TextBox 10"/>
          <p:cNvSpPr txBox="1"/>
          <p:nvPr/>
        </p:nvSpPr>
        <p:spPr>
          <a:xfrm>
            <a:off x="503400" y="2295949"/>
            <a:ext cx="3517089" cy="461366"/>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test.yml (CI workflow file)</a:t>
            </a:r>
          </a:p>
        </p:txBody>
      </p:sp>
      <p:sp>
        <p:nvSpPr>
          <p:cNvPr id="376" name="TextBox 11"/>
          <p:cNvSpPr txBox="1"/>
          <p:nvPr/>
        </p:nvSpPr>
        <p:spPr>
          <a:xfrm>
            <a:off x="17545783" y="2568665"/>
            <a:ext cx="3281173" cy="461366"/>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Attributes of Effective CI Processes"/>
          <p:cNvSpPr txBox="1">
            <a:spLocks noGrp="1"/>
          </p:cNvSpPr>
          <p:nvPr>
            <p:ph type="title"/>
          </p:nvPr>
        </p:nvSpPr>
        <p:spPr>
          <a:prstGeom prst="rect">
            <a:avLst/>
          </a:prstGeom>
        </p:spPr>
        <p:txBody>
          <a:bodyPr/>
          <a:lstStyle/>
          <a:p>
            <a:r>
              <a:t>Attributes of Effective CI Processes</a:t>
            </a:r>
          </a:p>
        </p:txBody>
      </p:sp>
      <p:sp>
        <p:nvSpPr>
          <p:cNvPr id="381" name="Slide Subtitle"/>
          <p:cNvSpPr txBox="1">
            <a:spLocks noGrp="1"/>
          </p:cNvSpPr>
          <p:nvPr>
            <p:ph type="body" sz="quarter" idx="1"/>
          </p:nvPr>
        </p:nvSpPr>
        <p:spPr>
          <a:prstGeom prst="rect">
            <a:avLst/>
          </a:prstGeom>
        </p:spPr>
        <p:txBody>
          <a:bodyPr/>
          <a:lstStyle/>
          <a:p>
            <a:endParaRPr/>
          </a:p>
        </p:txBody>
      </p:sp>
      <p:sp>
        <p:nvSpPr>
          <p:cNvPr id="382" name="Body Level One…"/>
          <p:cNvSpPr txBox="1">
            <a:spLocks noGrp="1"/>
          </p:cNvSpPr>
          <p:nvPr>
            <p:ph type="body" idx="21"/>
          </p:nvPr>
        </p:nvSpPr>
        <p:spPr>
          <a:xfrm>
            <a:off x="1206500" y="4248503"/>
            <a:ext cx="13472225"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not allow builds to remain broken for a long time</a:t>
            </a:r>
          </a:p>
          <a:p>
            <a:r>
              <a:t>CI should run for every change</a:t>
            </a:r>
          </a:p>
          <a:p>
            <a:r>
              <a:t>CI should be </a:t>
            </a:r>
            <a:r>
              <a:rPr i="1"/>
              <a:t>fast</a:t>
            </a:r>
            <a:r>
              <a:t>, providing feedback within minutes or hours</a:t>
            </a:r>
          </a:p>
          <a:p>
            <a:r>
              <a:t>CI should not completely replace pre-commit testing</a:t>
            </a:r>
          </a:p>
        </p:txBody>
      </p:sp>
      <p:pic>
        <p:nvPicPr>
          <p:cNvPr id="383" name="Image" descr="Image"/>
          <p:cNvPicPr>
            <a:picLocks noChangeAspect="1"/>
          </p:cNvPicPr>
          <p:nvPr/>
        </p:nvPicPr>
        <p:blipFill>
          <a:blip r:embed="rId2"/>
          <a:srcRect r="27608"/>
          <a:stretch>
            <a:fillRect/>
          </a:stretch>
        </p:blipFill>
        <p:spPr>
          <a:xfrm>
            <a:off x="15698441" y="9175911"/>
            <a:ext cx="8111770" cy="4267567"/>
          </a:xfrm>
          <a:prstGeom prst="rect">
            <a:avLst/>
          </a:prstGeom>
          <a:ln w="12700">
            <a:miter lim="400000"/>
          </a:ln>
        </p:spPr>
      </p:pic>
      <p:pic>
        <p:nvPicPr>
          <p:cNvPr id="384" name="Image" descr="Image"/>
          <p:cNvPicPr>
            <a:picLocks noChangeAspect="1"/>
          </p:cNvPicPr>
          <p:nvPr/>
        </p:nvPicPr>
        <p:blipFill>
          <a:blip r:embed="rId3"/>
          <a:stretch>
            <a:fillRect/>
          </a:stretch>
        </p:blipFill>
        <p:spPr>
          <a:xfrm>
            <a:off x="15685698" y="3588992"/>
            <a:ext cx="8137138" cy="470525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How do we apply continuous integration?"/>
          <p:cNvSpPr txBox="1">
            <a:spLocks noGrp="1"/>
          </p:cNvSpPr>
          <p:nvPr>
            <p:ph type="title"/>
          </p:nvPr>
        </p:nvSpPr>
        <p:spPr>
          <a:xfrm>
            <a:off x="1206500" y="1079499"/>
            <a:ext cx="21971000" cy="1433165"/>
          </a:xfrm>
          <a:prstGeom prst="rect">
            <a:avLst/>
          </a:prstGeom>
        </p:spPr>
        <p:txBody>
          <a:bodyPr/>
          <a:lstStyle>
            <a:lvl1pPr>
              <a:defRPr spc="-200"/>
            </a:lvl1pPr>
          </a:lstStyle>
          <a:p>
            <a:r>
              <a:t>How do we apply continuous integration?</a:t>
            </a:r>
          </a:p>
        </p:txBody>
      </p:sp>
      <p:sp>
        <p:nvSpPr>
          <p:cNvPr id="387" name="Testing the right things at the right time"/>
          <p:cNvSpPr txBox="1">
            <a:spLocks noGrp="1"/>
          </p:cNvSpPr>
          <p:nvPr>
            <p:ph type="body" sz="quarter" idx="1"/>
          </p:nvPr>
        </p:nvSpPr>
        <p:spPr>
          <a:xfrm>
            <a:off x="1206500" y="2372961"/>
            <a:ext cx="21971000" cy="934780"/>
          </a:xfrm>
          <a:prstGeom prst="rect">
            <a:avLst/>
          </a:prstGeom>
        </p:spPr>
        <p:txBody>
          <a:bodyPr/>
          <a:lstStyle/>
          <a:p>
            <a:r>
              <a:t>Testing the right things at the right time</a:t>
            </a:r>
          </a:p>
        </p:txBody>
      </p:sp>
      <p:sp>
        <p:nvSpPr>
          <p:cNvPr id="388" name="Do we integrate changes immediately, or do a pre-commit te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we integrate changes immediately, or do a pre-commit test?</a:t>
            </a:r>
          </a:p>
          <a:p>
            <a:r>
              <a:t>Which tests do we run when we integrate?</a:t>
            </a:r>
          </a:p>
          <a:p>
            <a:r>
              <a:t>How do we compose the system under test at each point?</a:t>
            </a:r>
          </a:p>
        </p:txBody>
      </p:sp>
      <p:grpSp>
        <p:nvGrpSpPr>
          <p:cNvPr id="411" name="Group"/>
          <p:cNvGrpSpPr/>
          <p:nvPr/>
        </p:nvGrpSpPr>
        <p:grpSpPr>
          <a:xfrm>
            <a:off x="5267221" y="9369530"/>
            <a:ext cx="13849557" cy="2144057"/>
            <a:chOff x="-2" y="-1"/>
            <a:chExt cx="13849556" cy="2144056"/>
          </a:xfrm>
        </p:grpSpPr>
        <p:grpSp>
          <p:nvGrpSpPr>
            <p:cNvPr id="391" name="Facebook.com"/>
            <p:cNvGrpSpPr/>
            <p:nvPr/>
          </p:nvGrpSpPr>
          <p:grpSpPr>
            <a:xfrm>
              <a:off x="-3" y="-2"/>
              <a:ext cx="13849557" cy="2144057"/>
              <a:chOff x="-1" y="-1"/>
              <a:chExt cx="13849555" cy="2144056"/>
            </a:xfrm>
          </p:grpSpPr>
          <p:sp>
            <p:nvSpPr>
              <p:cNvPr id="389"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endParaRPr/>
              </a:p>
            </p:txBody>
          </p:sp>
          <p:sp>
            <p:nvSpPr>
              <p:cNvPr id="390" name="My Social Network App"/>
              <p:cNvSpPr/>
              <p:nvPr/>
            </p:nvSpPr>
            <p:spPr>
              <a:xfrm>
                <a:off x="-2" y="-2"/>
                <a:ext cx="137409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394" name="Cache Check"/>
            <p:cNvGrpSpPr/>
            <p:nvPr/>
          </p:nvGrpSpPr>
          <p:grpSpPr>
            <a:xfrm>
              <a:off x="200564" y="795249"/>
              <a:ext cx="1785943" cy="1071622"/>
              <a:chOff x="0" y="0"/>
              <a:chExt cx="1785941" cy="1071620"/>
            </a:xfrm>
          </p:grpSpPr>
          <p:sp>
            <p:nvSpPr>
              <p:cNvPr id="392"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3"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397" name="Send response"/>
            <p:cNvGrpSpPr/>
            <p:nvPr/>
          </p:nvGrpSpPr>
          <p:grpSpPr>
            <a:xfrm>
              <a:off x="11443034" y="795249"/>
              <a:ext cx="2245691" cy="1071622"/>
              <a:chOff x="0" y="0"/>
              <a:chExt cx="2245690" cy="1071620"/>
            </a:xfrm>
          </p:grpSpPr>
          <p:sp>
            <p:nvSpPr>
              <p:cNvPr id="395"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6"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400" name="Build friends list"/>
            <p:cNvGrpSpPr/>
            <p:nvPr/>
          </p:nvGrpSpPr>
          <p:grpSpPr>
            <a:xfrm>
              <a:off x="2456759" y="795249"/>
              <a:ext cx="2245693" cy="1071622"/>
              <a:chOff x="-1" y="0"/>
              <a:chExt cx="2245691" cy="1071620"/>
            </a:xfrm>
          </p:grpSpPr>
          <p:sp>
            <p:nvSpPr>
              <p:cNvPr id="398"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9"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403" name="Build Suggestions"/>
            <p:cNvGrpSpPr/>
            <p:nvPr/>
          </p:nvGrpSpPr>
          <p:grpSpPr>
            <a:xfrm>
              <a:off x="8292150" y="795249"/>
              <a:ext cx="2714343" cy="1071622"/>
              <a:chOff x="0" y="0"/>
              <a:chExt cx="2714342" cy="1071620"/>
            </a:xfrm>
          </p:grpSpPr>
          <p:sp>
            <p:nvSpPr>
              <p:cNvPr id="401"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402"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406" name="Build Newsfeed"/>
            <p:cNvGrpSpPr/>
            <p:nvPr/>
          </p:nvGrpSpPr>
          <p:grpSpPr>
            <a:xfrm>
              <a:off x="5140128" y="795249"/>
              <a:ext cx="2714343" cy="1071622"/>
              <a:chOff x="0" y="0"/>
              <a:chExt cx="2714342" cy="1071620"/>
            </a:xfrm>
          </p:grpSpPr>
          <p:sp>
            <p:nvSpPr>
              <p:cNvPr id="404"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405"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407" name="Line"/>
            <p:cNvSpPr/>
            <p:nvPr/>
          </p:nvSpPr>
          <p:spPr>
            <a:xfrm>
              <a:off x="1980897" y="1328416"/>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08" name="Line"/>
            <p:cNvSpPr/>
            <p:nvPr/>
          </p:nvSpPr>
          <p:spPr>
            <a:xfrm>
              <a:off x="4714413"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09" name="Line"/>
            <p:cNvSpPr/>
            <p:nvPr/>
          </p:nvSpPr>
          <p:spPr>
            <a:xfrm>
              <a:off x="7858272"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10" name="Line"/>
            <p:cNvSpPr/>
            <p:nvPr/>
          </p:nvSpPr>
          <p:spPr>
            <a:xfrm>
              <a:off x="11014094"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412" name="Changed code"/>
          <p:cNvSpPr txBox="1"/>
          <p:nvPr/>
        </p:nvSpPr>
        <p:spPr>
          <a:xfrm>
            <a:off x="11504972" y="7975496"/>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Changed code</a:t>
            </a:r>
          </a:p>
        </p:txBody>
      </p:sp>
      <p:sp>
        <p:nvSpPr>
          <p:cNvPr id="413" name="Callout"/>
          <p:cNvSpPr/>
          <p:nvPr/>
        </p:nvSpPr>
        <p:spPr>
          <a:xfrm>
            <a:off x="10245707" y="8612371"/>
            <a:ext cx="3053956" cy="2735265"/>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4" name="Callout"/>
          <p:cNvSpPr/>
          <p:nvPr/>
        </p:nvSpPr>
        <p:spPr>
          <a:xfrm>
            <a:off x="13454366" y="10102798"/>
            <a:ext cx="3053955" cy="3056337"/>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5" name="Callout"/>
          <p:cNvSpPr/>
          <p:nvPr/>
        </p:nvSpPr>
        <p:spPr>
          <a:xfrm>
            <a:off x="7596279" y="10102798"/>
            <a:ext cx="2674940" cy="3017840"/>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xfrm>
            <a:off x="1206500" y="1079499"/>
            <a:ext cx="21971000" cy="1433165"/>
          </a:xfrm>
          <a:prstGeom prst="rect">
            <a:avLst/>
          </a:prstGeom>
        </p:spPr>
        <p:txBody>
          <a:bodyPr/>
          <a:lstStyle>
            <a:lvl1pPr>
              <a:defRPr spc="-200"/>
            </a:lvl1pPr>
          </a:lstStyle>
          <a:p>
            <a:r>
              <a:t>Use Scalable Cloud Resources for CI</a:t>
            </a:r>
          </a:p>
        </p:txBody>
      </p:sp>
      <p:sp>
        <p:nvSpPr>
          <p:cNvPr id="421" name="Text Placeholder 2"/>
          <p:cNvSpPr txBox="1">
            <a:spLocks noGrp="1"/>
          </p:cNvSpPr>
          <p:nvPr>
            <p:ph type="body" sz="quarter" idx="1"/>
          </p:nvPr>
        </p:nvSpPr>
        <p:spPr>
          <a:xfrm>
            <a:off x="1158373" y="2998603"/>
            <a:ext cx="21971001" cy="934780"/>
          </a:xfrm>
          <a:prstGeom prst="rect">
            <a:avLst/>
          </a:prstGeom>
        </p:spPr>
        <p:txBody>
          <a:bodyPr/>
          <a:lstStyle/>
          <a:p>
            <a:r>
              <a:t>Example: Developing a Fuzzer</a:t>
            </a:r>
          </a:p>
        </p:txBody>
      </p:sp>
      <p:sp>
        <p:nvSpPr>
          <p:cNvPr id="422" name="Text Placeholder 3"/>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“Fuzzers” are automated testing systems that aim to automatically generate inputs to programs that cover code and reveal bugs</a:t>
            </a:r>
          </a:p>
          <a:p>
            <a:r>
              <a:t>Fuzzers are non-deterministic: to evaluate with confidence, need repeated, long-running trials</a:t>
            </a:r>
          </a:p>
          <a:p>
            <a:r>
              <a:t>Evaluating fuzzers is time consuming, determining which changes impact performance is confusing</a:t>
            </a:r>
          </a:p>
          <a:p>
            <a:r>
              <a:t>How to run experiments in the cloud?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itle 1"/>
          <p:cNvSpPr txBox="1">
            <a:spLocks noGrp="1"/>
          </p:cNvSpPr>
          <p:nvPr>
            <p:ph type="title"/>
          </p:nvPr>
        </p:nvSpPr>
        <p:spPr>
          <a:xfrm>
            <a:off x="1206500" y="1079499"/>
            <a:ext cx="21971000" cy="1433165"/>
          </a:xfrm>
          <a:prstGeom prst="rect">
            <a:avLst/>
          </a:prstGeom>
        </p:spPr>
        <p:txBody>
          <a:bodyPr/>
          <a:lstStyle>
            <a:lvl1pPr>
              <a:defRPr spc="-200"/>
            </a:lvl1pPr>
          </a:lstStyle>
          <a:p>
            <a:r>
              <a:t>CI Pipelines Automate Performance Testing</a:t>
            </a:r>
          </a:p>
        </p:txBody>
      </p:sp>
      <p:pic>
        <p:nvPicPr>
          <p:cNvPr id="425" name="Picture 4" descr="Picture 4"/>
          <p:cNvPicPr>
            <a:picLocks noChangeAspect="1"/>
          </p:cNvPicPr>
          <p:nvPr/>
        </p:nvPicPr>
        <p:blipFill>
          <a:blip r:embed="rId3"/>
          <a:stretch>
            <a:fillRect/>
          </a:stretch>
        </p:blipFill>
        <p:spPr>
          <a:xfrm>
            <a:off x="249656" y="3271253"/>
            <a:ext cx="14211301" cy="7366001"/>
          </a:xfrm>
          <a:prstGeom prst="rect">
            <a:avLst/>
          </a:prstGeom>
          <a:ln w="12700">
            <a:miter lim="400000"/>
          </a:ln>
        </p:spPr>
      </p:pic>
      <p:sp>
        <p:nvSpPr>
          <p:cNvPr id="426" name="TextBox 9"/>
          <p:cNvSpPr txBox="1"/>
          <p:nvPr/>
        </p:nvSpPr>
        <p:spPr>
          <a:xfrm>
            <a:off x="-134754" y="13254335"/>
            <a:ext cx="6562024" cy="451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u="sng">
                <a:solidFill>
                  <a:srgbClr val="0000FF"/>
                </a:solidFill>
                <a:uFill>
                  <a:solidFill>
                    <a:srgbClr val="0000FF"/>
                  </a:solidFill>
                </a:uFill>
                <a:hlinkClick r:id="rId4"/>
              </a:rPr>
              <a:t>https://github.com/neu-se/CONFETTI/actions</a:t>
            </a:r>
            <a:r>
              <a:t> </a:t>
            </a:r>
          </a:p>
        </p:txBody>
      </p:sp>
      <p:pic>
        <p:nvPicPr>
          <p:cNvPr id="427" name="Picture 8" descr="Picture 8"/>
          <p:cNvPicPr>
            <a:picLocks noChangeAspect="1"/>
          </p:cNvPicPr>
          <p:nvPr/>
        </p:nvPicPr>
        <p:blipFill>
          <a:blip r:embed="rId5"/>
          <a:stretch>
            <a:fillRect/>
          </a:stretch>
        </p:blipFill>
        <p:spPr>
          <a:xfrm>
            <a:off x="10127246" y="8464884"/>
            <a:ext cx="13081001" cy="4775201"/>
          </a:xfrm>
          <a:prstGeom prst="rect">
            <a:avLst/>
          </a:prstGeom>
          <a:ln w="12700">
            <a:miter lim="400000"/>
          </a:ln>
        </p:spPr>
      </p:pic>
      <p:sp>
        <p:nvSpPr>
          <p:cNvPr id="428" name="TextBox 10"/>
          <p:cNvSpPr txBox="1"/>
          <p:nvPr/>
        </p:nvSpPr>
        <p:spPr>
          <a:xfrm>
            <a:off x="7243010" y="5342021"/>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atin typeface="Ink Free"/>
                <a:ea typeface="Ink Free"/>
                <a:cs typeface="Ink Free"/>
                <a:sym typeface="Ink Free"/>
              </a:defRPr>
            </a:lvl1pPr>
          </a:lstStyle>
          <a:p>
            <a:r>
              <a:t>Every commit: Run 10 minute performance test on 5 benchmarks, repeating each test 5 times (25 concurrent jobs)</a:t>
            </a:r>
          </a:p>
        </p:txBody>
      </p:sp>
      <p:sp>
        <p:nvSpPr>
          <p:cNvPr id="429" name="TextBox 13"/>
          <p:cNvSpPr txBox="1"/>
          <p:nvPr/>
        </p:nvSpPr>
        <p:spPr>
          <a:xfrm>
            <a:off x="17213179" y="10307053"/>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atin typeface="Ink Free"/>
                <a:ea typeface="Ink Free"/>
                <a:cs typeface="Ink Free"/>
                <a:sym typeface="Ink Free"/>
              </a:defRPr>
            </a:lvl1pPr>
          </a:lstStyle>
          <a:p>
            <a:r>
              <a:t>On Demand: Run 24 hour performance test on 5 benchmarks, repeating each test 20 times (100 concurrent jobs)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itle 1"/>
          <p:cNvSpPr txBox="1">
            <a:spLocks noGrp="1"/>
          </p:cNvSpPr>
          <p:nvPr>
            <p:ph type="title"/>
          </p:nvPr>
        </p:nvSpPr>
        <p:spPr>
          <a:xfrm>
            <a:off x="1206500" y="1079499"/>
            <a:ext cx="21971000" cy="1433165"/>
          </a:xfrm>
          <a:prstGeom prst="rect">
            <a:avLst/>
          </a:prstGeom>
        </p:spPr>
        <p:txBody>
          <a:bodyPr/>
          <a:lstStyle>
            <a:lvl1pPr>
              <a:defRPr spc="-200"/>
            </a:lvl1pPr>
          </a:lstStyle>
          <a:p>
            <a:r>
              <a:t>CI Pipelines Automate Performance Testing</a:t>
            </a:r>
          </a:p>
        </p:txBody>
      </p:sp>
      <p:pic>
        <p:nvPicPr>
          <p:cNvPr id="434" name="Picture 8" descr="Picture 8"/>
          <p:cNvPicPr>
            <a:picLocks noChangeAspect="1"/>
          </p:cNvPicPr>
          <p:nvPr/>
        </p:nvPicPr>
        <p:blipFill>
          <a:blip r:embed="rId3"/>
          <a:stretch>
            <a:fillRect/>
          </a:stretch>
        </p:blipFill>
        <p:spPr>
          <a:xfrm>
            <a:off x="10996862" y="4566651"/>
            <a:ext cx="13081001" cy="4775201"/>
          </a:xfrm>
          <a:prstGeom prst="rect">
            <a:avLst/>
          </a:prstGeom>
          <a:ln w="12700">
            <a:miter lim="400000"/>
          </a:ln>
        </p:spPr>
      </p:pic>
      <p:sp>
        <p:nvSpPr>
          <p:cNvPr id="435" name="TextBox 13"/>
          <p:cNvSpPr txBox="1"/>
          <p:nvPr/>
        </p:nvSpPr>
        <p:spPr>
          <a:xfrm>
            <a:off x="18082795" y="6408821"/>
            <a:ext cx="5269833"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atin typeface="Ink Free"/>
                <a:ea typeface="Ink Free"/>
                <a:cs typeface="Ink Free"/>
                <a:sym typeface="Ink Free"/>
              </a:defRPr>
            </a:lvl1pPr>
          </a:lstStyle>
          <a:p>
            <a:r>
              <a:t>On Demand: Run 24 hour performance test on 5 benchmarks, repeating each test 20 times (100 concurrent jobs)</a:t>
            </a:r>
          </a:p>
        </p:txBody>
      </p:sp>
      <p:pic>
        <p:nvPicPr>
          <p:cNvPr id="436" name="Picture 11" descr="Picture 11"/>
          <p:cNvPicPr>
            <a:picLocks noChangeAspect="1"/>
          </p:cNvPicPr>
          <p:nvPr/>
        </p:nvPicPr>
        <p:blipFill>
          <a:blip r:embed="rId4"/>
          <a:stretch>
            <a:fillRect/>
          </a:stretch>
        </p:blipFill>
        <p:spPr>
          <a:xfrm>
            <a:off x="705852" y="2998534"/>
            <a:ext cx="10363201" cy="9499601"/>
          </a:xfrm>
          <a:prstGeom prst="rect">
            <a:avLst/>
          </a:prstGeom>
          <a:ln w="12700">
            <a:miter lim="400000"/>
          </a:ln>
        </p:spPr>
      </p:pic>
      <p:sp>
        <p:nvSpPr>
          <p:cNvPr id="437" name="TextBox 14"/>
          <p:cNvSpPr txBox="1"/>
          <p:nvPr/>
        </p:nvSpPr>
        <p:spPr>
          <a:xfrm>
            <a:off x="-134754" y="13254335"/>
            <a:ext cx="6562024" cy="451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u="sng">
                <a:solidFill>
                  <a:srgbClr val="0000FF"/>
                </a:solidFill>
                <a:uFill>
                  <a:solidFill>
                    <a:srgbClr val="0000FF"/>
                  </a:solidFill>
                </a:uFill>
                <a:hlinkClick r:id="rId5"/>
              </a:rPr>
              <a:t>https://github.com/neu-se/CONFETTI/actions</a:t>
            </a:r>
            <a: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ontinuous Integration in Practice"/>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 in Practice</a:t>
            </a:r>
          </a:p>
        </p:txBody>
      </p:sp>
      <p:sp>
        <p:nvSpPr>
          <p:cNvPr id="442" name="Large scale example: Google TAP"/>
          <p:cNvSpPr txBox="1">
            <a:spLocks noGrp="1"/>
          </p:cNvSpPr>
          <p:nvPr>
            <p:ph type="body" sz="quarter" idx="1"/>
          </p:nvPr>
        </p:nvSpPr>
        <p:spPr>
          <a:xfrm>
            <a:off x="1206500" y="2372961"/>
            <a:ext cx="21971000" cy="934780"/>
          </a:xfrm>
          <a:prstGeom prst="rect">
            <a:avLst/>
          </a:prstGeom>
        </p:spPr>
        <p:txBody>
          <a:bodyPr/>
          <a:lstStyle/>
          <a:p>
            <a:r>
              <a:t>Large scale example: Google TAP</a:t>
            </a:r>
          </a:p>
        </p:txBody>
      </p:sp>
      <p:sp>
        <p:nvSpPr>
          <p:cNvPr id="443" name="&gt;50,000 unique changes per-day, &gt; 4 billion test cases per-da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&gt;50,000 unique changes per-day, &gt; 4 billion test cases per-day</a:t>
            </a:r>
          </a:p>
          <a:p>
            <a:r>
              <a:t>Pre-submit optimization: run fast tests for each individual change (before code review). If fast tests pass, allow the merge to continue</a:t>
            </a:r>
          </a:p>
          <a:p>
            <a:r>
              <a:t>Then: run all affected tests; “build cop” monitors and acts immediately to roll-back or fix</a:t>
            </a:r>
          </a:p>
          <a:p>
            <a:r>
              <a:t>Build cop monitors integration test runs</a:t>
            </a:r>
          </a:p>
          <a:p>
            <a:r>
              <a:t>Average wait time to submit a change: 11 minutes</a:t>
            </a:r>
          </a:p>
        </p:txBody>
      </p:sp>
      <p:sp>
        <p:nvSpPr>
          <p:cNvPr id="444" name="“Software Engineering at Google: Lessons Learned from Programming Over Time,” Wright, Winters and Manshreck, 2020 (O’Reilly)"/>
          <p:cNvSpPr txBox="1"/>
          <p:nvPr/>
        </p:nvSpPr>
        <p:spPr>
          <a:xfrm>
            <a:off x="3996613" y="12795099"/>
            <a:ext cx="16390773"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ost to Fix a Defect Over Time"/>
          <p:cNvSpPr txBox="1">
            <a:spLocks noGrp="1"/>
          </p:cNvSpPr>
          <p:nvPr>
            <p:ph type="title"/>
          </p:nvPr>
        </p:nvSpPr>
        <p:spPr>
          <a:prstGeom prst="rect">
            <a:avLst/>
          </a:prstGeom>
        </p:spPr>
        <p:txBody>
          <a:bodyPr/>
          <a:lstStyle>
            <a:lvl1pPr>
              <a:defRPr spc="-200"/>
            </a:lvl1pPr>
          </a:lstStyle>
          <a:p>
            <a:r>
              <a:t>Cost to Fix a Defect Over Time</a:t>
            </a:r>
          </a:p>
        </p:txBody>
      </p:sp>
      <p:sp>
        <p:nvSpPr>
          <p:cNvPr id="447" name="Rough estimate"/>
          <p:cNvSpPr txBox="1">
            <a:spLocks noGrp="1"/>
          </p:cNvSpPr>
          <p:nvPr>
            <p:ph type="body" sz="quarter" idx="1"/>
          </p:nvPr>
        </p:nvSpPr>
        <p:spPr>
          <a:xfrm>
            <a:off x="1206500" y="2372961"/>
            <a:ext cx="21971000" cy="934780"/>
          </a:xfrm>
          <a:prstGeom prst="rect">
            <a:avLst/>
          </a:prstGeom>
        </p:spPr>
        <p:txBody>
          <a:bodyPr/>
          <a:lstStyle/>
          <a:p>
            <a:r>
              <a:t>Rough estimate</a:t>
            </a:r>
          </a:p>
        </p:txBody>
      </p:sp>
      <p:graphicFrame>
        <p:nvGraphicFramePr>
          <p:cNvPr id="44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grpSp>
        <p:nvGrpSpPr>
          <p:cNvPr id="451" name="Group"/>
          <p:cNvGrpSpPr/>
          <p:nvPr/>
        </p:nvGrpSpPr>
        <p:grpSpPr>
          <a:xfrm>
            <a:off x="9406742" y="5650136"/>
            <a:ext cx="4812011" cy="3294461"/>
            <a:chOff x="0" y="527888"/>
            <a:chExt cx="4812010" cy="3294459"/>
          </a:xfrm>
        </p:grpSpPr>
        <p:sp>
          <p:nvSpPr>
            <p:cNvPr id="449" name="Line"/>
            <p:cNvSpPr/>
            <p:nvPr/>
          </p:nvSpPr>
          <p:spPr>
            <a:xfrm>
              <a:off x="3555475" y="1240061"/>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50"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3100">
                  <a:solidFill>
                    <a:srgbClr val="000000"/>
                  </a:solidFill>
                </a:defRPr>
              </a:pPr>
              <a:r>
                <a:t>Code Review is a process of</a:t>
              </a:r>
            </a:p>
            <a:p>
              <a:pPr algn="l">
                <a:defRPr sz="3100">
                  <a:solidFill>
                    <a:srgbClr val="000000"/>
                  </a:solidFill>
                </a:defRPr>
              </a:pPr>
              <a:r>
                <a:t>reading and commenting on code</a:t>
              </a: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itle 1"/>
          <p:cNvSpPr txBox="1">
            <a:spLocks noGrp="1"/>
          </p:cNvSpPr>
          <p:nvPr>
            <p:ph type="title"/>
          </p:nvPr>
        </p:nvSpPr>
        <p:spPr>
          <a:prstGeom prst="rect">
            <a:avLst/>
          </a:prstGeom>
        </p:spPr>
        <p:txBody>
          <a:bodyPr/>
          <a:lstStyle>
            <a:lvl1pPr>
              <a:defRPr spc="-236"/>
            </a:lvl1pPr>
          </a:lstStyle>
          <a:p>
            <a:r>
              <a:t>Code Review should be a Formal Process</a:t>
            </a:r>
          </a:p>
        </p:txBody>
      </p:sp>
      <p:sp>
        <p:nvSpPr>
          <p:cNvPr id="456" name="Slide Subtitle"/>
          <p:cNvSpPr txBox="1">
            <a:spLocks noGrp="1"/>
          </p:cNvSpPr>
          <p:nvPr>
            <p:ph type="body" idx="21"/>
          </p:nvPr>
        </p:nvSpPr>
        <p:spPr>
          <a:prstGeom prst="rect">
            <a:avLst/>
          </a:prstGeom>
        </p:spPr>
        <p:txBody>
          <a:bodyPr/>
          <a:lstStyle/>
          <a:p>
            <a:endParaRPr/>
          </a:p>
        </p:txBody>
      </p:sp>
      <p:sp>
        <p:nvSpPr>
          <p:cNvPr id="457" name="Content Placeholder 2"/>
          <p:cNvSpPr txBox="1">
            <a:spLocks noGrp="1"/>
          </p:cNvSpPr>
          <p:nvPr>
            <p:ph type="body"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a:t>
            </a:r>
            <a:r>
              <a:rPr i="1"/>
              <a:t>change</a:t>
            </a:r>
            <a:r>
              <a:t> (“diff”)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158"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59"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itle 1"/>
          <p:cNvSpPr txBox="1">
            <a:spLocks noGrp="1"/>
          </p:cNvSpPr>
          <p:nvPr>
            <p:ph type="title"/>
          </p:nvPr>
        </p:nvSpPr>
        <p:spPr>
          <a:prstGeom prst="rect">
            <a:avLst/>
          </a:prstGeom>
        </p:spPr>
        <p:txBody>
          <a:bodyPr/>
          <a:lstStyle>
            <a:lvl1pPr>
              <a:defRPr spc="-200"/>
            </a:lvl1pPr>
          </a:lstStyle>
          <a:p>
            <a:r>
              <a:t>Why should we perform code review?</a:t>
            </a:r>
          </a:p>
        </p:txBody>
      </p:sp>
      <p:sp>
        <p:nvSpPr>
          <p:cNvPr id="460" name="Slide Subtitle"/>
          <p:cNvSpPr txBox="1">
            <a:spLocks noGrp="1"/>
          </p:cNvSpPr>
          <p:nvPr>
            <p:ph type="body" idx="21"/>
          </p:nvPr>
        </p:nvSpPr>
        <p:spPr>
          <a:prstGeom prst="rect">
            <a:avLst/>
          </a:prstGeom>
        </p:spPr>
        <p:txBody>
          <a:bodyPr/>
          <a:lstStyle/>
          <a:p>
            <a:endParaRPr/>
          </a:p>
        </p:txBody>
      </p:sp>
      <p:sp>
        <p:nvSpPr>
          <p:cNvPr id="461" name="Content Placeholder 2"/>
          <p:cNvSpPr txBox="1">
            <a:spLocks noGrp="1"/>
          </p:cNvSpPr>
          <p:nvPr>
            <p:ph type="body" idx="1"/>
          </p:nvPr>
        </p:nvSpPr>
        <p:spPr>
          <a:prstGeom prst="rect">
            <a:avLst/>
          </a:prstGeom>
        </p:spPr>
        <p:txBody>
          <a:bodyPr/>
          <a:lstStyle/>
          <a:p>
            <a:pPr marL="566927" indent="-566927" defTabSz="2267655">
              <a:spcBef>
                <a:spcPts val="4100"/>
              </a:spcBef>
              <a:defRPr sz="4464"/>
            </a:pPr>
            <a:r>
              <a:rPr dirty="0"/>
              <a:t>Code review increases breadth of knowledge of code:</a:t>
            </a:r>
          </a:p>
          <a:p>
            <a:pPr marL="1133855" lvl="1" indent="-566927" defTabSz="2267655">
              <a:spcBef>
                <a:spcPts val="4100"/>
              </a:spcBef>
              <a:defRPr sz="4464"/>
            </a:pPr>
            <a:r>
              <a:rPr dirty="0"/>
              <a:t>Other people ”know” the code;</a:t>
            </a:r>
          </a:p>
          <a:p>
            <a:pPr marL="1133855" lvl="1" indent="-566927" defTabSz="2267655">
              <a:spcBef>
                <a:spcPts val="4100"/>
              </a:spcBef>
              <a:defRPr sz="4464"/>
            </a:pPr>
            <a:r>
              <a:rPr dirty="0"/>
              <a:t>Easier to handle someone cycling off project.</a:t>
            </a:r>
          </a:p>
          <a:p>
            <a:pPr marL="566927" indent="-566927" defTabSz="2267655">
              <a:spcBef>
                <a:spcPts val="4100"/>
              </a:spcBef>
              <a:defRPr sz="4464"/>
            </a:pPr>
            <a:r>
              <a:rPr dirty="0"/>
              <a:t>Verbalizing decisions improves their quality:</a:t>
            </a:r>
          </a:p>
          <a:p>
            <a:pPr marL="1133855" lvl="1" indent="-566927" defTabSz="2267655">
              <a:spcBef>
                <a:spcPts val="4100"/>
              </a:spcBef>
              <a:defRPr sz="4464"/>
            </a:pPr>
            <a:r>
              <a:rPr dirty="0"/>
              <a:t>The process of writing an explanation encourages critical thinking.</a:t>
            </a:r>
          </a:p>
          <a:p>
            <a:pPr marL="566927" indent="-566927" defTabSz="2267655">
              <a:spcBef>
                <a:spcPts val="4100"/>
              </a:spcBef>
              <a:defRPr sz="4464"/>
            </a:pPr>
            <a:r>
              <a:rPr dirty="0"/>
              <a:t>Code reviews improve quality of code base:</a:t>
            </a:r>
          </a:p>
          <a:p>
            <a:pPr marL="1133855" lvl="1" indent="-566927" defTabSz="2267655">
              <a:spcBef>
                <a:spcPts val="4100"/>
              </a:spcBef>
              <a:defRPr sz="4464"/>
            </a:pPr>
            <a:r>
              <a:rPr dirty="0"/>
              <a:t>Knowing code will be reviewed pushes developers to make code more presentable and understandable.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title"/>
          </p:nvPr>
        </p:nvSpPr>
        <p:spPr>
          <a:prstGeom prst="rect">
            <a:avLst/>
          </a:prstGeom>
        </p:spPr>
        <p:txBody>
          <a:bodyPr/>
          <a:lstStyle>
            <a:lvl1pPr>
              <a:defRPr spc="-236"/>
            </a:lvl1pPr>
          </a:lstStyle>
          <a:p>
            <a:r>
              <a:rPr lang="en-US" dirty="0"/>
              <a:t>Self-Review is no substitute to Peer Review</a:t>
            </a:r>
            <a:endParaRPr dirty="0"/>
          </a:p>
        </p:txBody>
      </p:sp>
      <p:sp>
        <p:nvSpPr>
          <p:cNvPr id="464" name="Slide Subtitle"/>
          <p:cNvSpPr txBox="1">
            <a:spLocks noGrp="1"/>
          </p:cNvSpPr>
          <p:nvPr>
            <p:ph type="body" idx="21"/>
          </p:nvPr>
        </p:nvSpPr>
        <p:spPr>
          <a:prstGeom prst="rect">
            <a:avLst/>
          </a:prstGeom>
        </p:spPr>
        <p:txBody>
          <a:bodyPr/>
          <a:lstStyle/>
          <a:p>
            <a:endParaRPr/>
          </a:p>
        </p:txBody>
      </p:sp>
      <p:sp>
        <p:nvSpPr>
          <p:cNvPr id="465" name="Slide bullet text"/>
          <p:cNvSpPr txBox="1">
            <a:spLocks noGrp="1"/>
          </p:cNvSpPr>
          <p:nvPr>
            <p:ph type="body" idx="1"/>
          </p:nvPr>
        </p:nvSpPr>
        <p:spPr>
          <a:prstGeom prst="rect">
            <a:avLst/>
          </a:prstGeom>
        </p:spPr>
        <p:txBody>
          <a:bodyPr/>
          <a:lstStyle/>
          <a:p>
            <a:endParaRPr/>
          </a:p>
        </p:txBody>
      </p:sp>
      <p:sp>
        <p:nvSpPr>
          <p:cNvPr id="466" name="300 reviews at Cisco in 2006"/>
          <p:cNvSpPr txBox="1"/>
          <p:nvPr/>
        </p:nvSpPr>
        <p:spPr>
          <a:xfrm>
            <a:off x="1642364" y="3006945"/>
            <a:ext cx="21879561"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914400">
              <a:lnSpc>
                <a:spcPct val="90000"/>
              </a:lnSpc>
              <a:spcBef>
                <a:spcPts val="1000"/>
              </a:spcBef>
              <a:defRPr sz="5600"/>
            </a:lvl1pPr>
          </a:lstStyle>
          <a:p>
            <a:r>
              <a:t>Study of 300 reviews at Cisco in 2006</a:t>
            </a:r>
          </a:p>
        </p:txBody>
      </p:sp>
      <p:sp>
        <p:nvSpPr>
          <p:cNvPr id="467" name="“Best Kept Secrets of Peer Code Review”, Jason Cohen, SmartBear Software, 2006"/>
          <p:cNvSpPr txBox="1"/>
          <p:nvPr/>
        </p:nvSpPr>
        <p:spPr>
          <a:xfrm>
            <a:off x="7169671" y="12163226"/>
            <a:ext cx="9446481"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468" name="Image" descr="Image"/>
          <p:cNvPicPr>
            <a:picLocks noChangeAspect="1"/>
          </p:cNvPicPr>
          <p:nvPr/>
        </p:nvPicPr>
        <p:blipFill>
          <a:blip r:embed="rId3"/>
          <a:stretch>
            <a:fillRect/>
          </a:stretch>
        </p:blipFill>
        <p:spPr>
          <a:xfrm>
            <a:off x="7278878" y="4376927"/>
            <a:ext cx="9826249" cy="7016506"/>
          </a:xfrm>
          <a:prstGeom prst="rect">
            <a:avLst/>
          </a:prstGeom>
          <a:ln w="12700">
            <a:miter lim="400000"/>
          </a:ln>
        </p:spPr>
      </p:pic>
      <p:sp>
        <p:nvSpPr>
          <p:cNvPr id="469" name="Even if developers pre-review their code, many defects still found in peer review"/>
          <p:cNvSpPr txBox="1"/>
          <p:nvPr/>
        </p:nvSpPr>
        <p:spPr>
          <a:xfrm>
            <a:off x="7332671" y="11340249"/>
            <a:ext cx="10725659" cy="41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b="1"/>
            </a:lvl1pPr>
          </a:lstStyle>
          <a:p>
            <a:r>
              <a:t>Even if developers pre-review their code, many defects still found in peer review</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Reviews Have Many Benefits (Microsoft)</a:t>
            </a:r>
          </a:p>
        </p:txBody>
      </p:sp>
      <p:sp>
        <p:nvSpPr>
          <p:cNvPr id="474"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pic>
        <p:nvPicPr>
          <p:cNvPr id="475" name="Picture 8" descr="Picture 8"/>
          <p:cNvPicPr>
            <a:picLocks noChangeAspect="1"/>
          </p:cNvPicPr>
          <p:nvPr/>
        </p:nvPicPr>
        <p:blipFill>
          <a:blip r:embed="rId3"/>
          <a:srcRect b="10833"/>
          <a:stretch>
            <a:fillRect/>
          </a:stretch>
        </p:blipFill>
        <p:spPr>
          <a:xfrm>
            <a:off x="5681471" y="3145952"/>
            <a:ext cx="13378985" cy="9245447"/>
          </a:xfrm>
          <a:prstGeom prst="rect">
            <a:avLst/>
          </a:prstGeom>
          <a:ln w="12700">
            <a:miter lim="400000"/>
          </a:ln>
        </p:spPr>
      </p:pic>
      <p:sp>
        <p:nvSpPr>
          <p:cNvPr id="476" name="“Expectations, Outcomes, and Challenges of Modern Code Review”, Bacchelli &amp; Bird, ICSE 2013"/>
          <p:cNvSpPr txBox="1"/>
          <p:nvPr/>
        </p:nvSpPr>
        <p:spPr>
          <a:xfrm>
            <a:off x="6664902" y="12530637"/>
            <a:ext cx="1220843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a:lvl1pPr>
          </a:lstStyle>
          <a:p>
            <a:r>
              <a:rPr dirty="0"/>
              <a:t>“Expectations, Outcomes, and Challenges of Modern Code Review”, </a:t>
            </a:r>
            <a:r>
              <a:rPr dirty="0" err="1"/>
              <a:t>Bacchelli</a:t>
            </a:r>
            <a:r>
              <a:rPr dirty="0"/>
              <a:t> &amp; Bird, ICSE 2013</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1"/>
          <p:cNvSpPr txBox="1">
            <a:spLocks noGrp="1"/>
          </p:cNvSpPr>
          <p:nvPr>
            <p:ph type="title"/>
          </p:nvPr>
        </p:nvSpPr>
        <p:spPr>
          <a:prstGeom prst="rect">
            <a:avLst/>
          </a:prstGeom>
        </p:spPr>
        <p:txBody>
          <a:bodyPr/>
          <a:lstStyle>
            <a:lvl1pPr defTabSz="1901904">
              <a:defRPr sz="6629" spc="-184"/>
            </a:lvl1pPr>
          </a:lstStyle>
          <a:p>
            <a:r>
              <a:t>Code Reviews Descend from Traditional Code Inspection</a:t>
            </a:r>
          </a:p>
        </p:txBody>
      </p:sp>
      <p:sp>
        <p:nvSpPr>
          <p:cNvPr id="481" name="Slide Subtitle"/>
          <p:cNvSpPr txBox="1">
            <a:spLocks noGrp="1"/>
          </p:cNvSpPr>
          <p:nvPr>
            <p:ph type="body" idx="21"/>
          </p:nvPr>
        </p:nvSpPr>
        <p:spPr>
          <a:prstGeom prst="rect">
            <a:avLst/>
          </a:prstGeom>
        </p:spPr>
        <p:txBody>
          <a:bodyPr/>
          <a:lstStyle/>
          <a:p>
            <a:endParaRPr/>
          </a:p>
        </p:txBody>
      </p:sp>
      <p:sp>
        <p:nvSpPr>
          <p:cNvPr id="482" name="Content Placeholder 2"/>
          <p:cNvSpPr txBox="1">
            <a:spLocks noGrp="1"/>
          </p:cNvSpPr>
          <p:nvPr>
            <p:ph type="body" idx="1"/>
          </p:nvPr>
        </p:nvSpPr>
        <p:spPr>
          <a:prstGeom prst="rect">
            <a:avLst/>
          </a:prstGeom>
        </p:spPr>
        <p:txBody>
          <a:bodyPr>
            <a:normAutofit lnSpcReduction="10000"/>
          </a:bodyPr>
          <a:lstStyle/>
          <a:p>
            <a:pPr marL="609599" indent="-609599">
              <a:lnSpc>
                <a:spcPct val="72000"/>
              </a:lnSpc>
              <a:defRPr sz="3700"/>
            </a:pPr>
            <a:r>
              <a:rPr sz="4400" dirty="0"/>
              <a:t>Formal process of reading through code as a group;</a:t>
            </a:r>
          </a:p>
          <a:p>
            <a:pPr marL="609599" indent="-609599">
              <a:lnSpc>
                <a:spcPct val="72000"/>
              </a:lnSpc>
              <a:defRPr sz="3700"/>
            </a:pPr>
            <a:r>
              <a:rPr sz="4400" dirty="0"/>
              <a:t>Applied to all project documents;</a:t>
            </a:r>
          </a:p>
          <a:p>
            <a:pPr marL="609599" indent="-609599">
              <a:lnSpc>
                <a:spcPct val="72000"/>
              </a:lnSpc>
              <a:defRPr sz="3700"/>
            </a:pPr>
            <a:r>
              <a:rPr sz="4400" dirty="0"/>
              <a:t>A 3-5 person team reads the code aloud and explains what is being done;</a:t>
            </a:r>
          </a:p>
          <a:p>
            <a:pPr marL="609599" indent="-609599">
              <a:lnSpc>
                <a:spcPct val="72000"/>
              </a:lnSpc>
              <a:defRPr sz="3700"/>
            </a:pPr>
            <a:r>
              <a:rPr sz="4400" dirty="0"/>
              <a:t>Each person has a specific role (moderator, reviewer, reader, scribe, observer, author)</a:t>
            </a:r>
          </a:p>
          <a:p>
            <a:pPr marL="609599" indent="-609599">
              <a:lnSpc>
                <a:spcPct val="72000"/>
              </a:lnSpc>
              <a:defRPr sz="3700"/>
            </a:pPr>
            <a:r>
              <a:rPr sz="4400" dirty="0"/>
              <a:t>Usually a 60 minute meeting;</a:t>
            </a:r>
          </a:p>
          <a:p>
            <a:pPr marL="609599" indent="-609599">
              <a:lnSpc>
                <a:spcPct val="72000"/>
              </a:lnSpc>
              <a:defRPr sz="3700"/>
            </a:pPr>
            <a:r>
              <a:rPr sz="4400" dirty="0"/>
              <a:t>Less efficient (defects/cost) than modern review processes.</a:t>
            </a:r>
          </a:p>
          <a:p>
            <a:pPr marL="609599" indent="-609599">
              <a:lnSpc>
                <a:spcPct val="72000"/>
              </a:lnSpc>
              <a:defRPr sz="3700"/>
            </a:pPr>
            <a:r>
              <a:rPr sz="4400" dirty="0"/>
              <a:t>Very waterfall.</a:t>
            </a:r>
          </a:p>
          <a:p>
            <a:pPr marL="609599" indent="-609599">
              <a:lnSpc>
                <a:spcPct val="72000"/>
              </a:lnSpc>
              <a:defRPr sz="3700"/>
            </a:pPr>
            <a:r>
              <a:rPr sz="4400" dirty="0"/>
              <a:t>Traceable, measurable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prstGeom prst="rect">
            <a:avLst/>
          </a:prstGeom>
        </p:spPr>
        <p:txBody>
          <a:bodyPr/>
          <a:lstStyle>
            <a:lvl1pPr defTabSz="2170121">
              <a:defRPr sz="7565" spc="-210"/>
            </a:lvl1pPr>
          </a:lstStyle>
          <a:p>
            <a:r>
              <a:t>Many Stakeholders can Benefit from Code Review</a:t>
            </a:r>
          </a:p>
        </p:txBody>
      </p:sp>
      <p:sp>
        <p:nvSpPr>
          <p:cNvPr id="487" name="Reviewers might b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Reviewers might be…</a:t>
            </a:r>
          </a:p>
        </p:txBody>
      </p:sp>
      <p:sp>
        <p:nvSpPr>
          <p:cNvPr id="488" name="Content Placeholder 2"/>
          <p:cNvSpPr txBox="1">
            <a:spLocks noGrp="1"/>
          </p:cNvSpPr>
          <p:nvPr>
            <p:ph type="body" idx="1"/>
          </p:nvPr>
        </p:nvSpPr>
        <p:spPr>
          <a:prstGeom prst="rect">
            <a:avLst/>
          </a:prstGeom>
        </p:spPr>
        <p:txBody>
          <a:bodyPr/>
          <a:lstStyle/>
          <a:p>
            <a:pPr>
              <a:lnSpc>
                <a:spcPct val="81000"/>
              </a:lnSpc>
              <a:defRPr sz="4400"/>
            </a:pPr>
            <a:r>
              <a:t>An owner of the code being changed or added to</a:t>
            </a:r>
          </a:p>
          <a:p>
            <a:pPr>
              <a:lnSpc>
                <a:spcPct val="81000"/>
              </a:lnSpc>
              <a:defRPr sz="4400"/>
            </a:pPr>
            <a:r>
              <a:t>Someone to verify that the code meets standards.</a:t>
            </a:r>
          </a:p>
          <a:p>
            <a:pPr>
              <a:lnSpc>
                <a:spcPct val="81000"/>
              </a:lnSpc>
              <a:defRPr sz="4400"/>
            </a:pPr>
            <a:r>
              <a:t>Someone to ensure documentation is consistent.</a:t>
            </a:r>
          </a:p>
          <a:p>
            <a:pPr>
              <a:lnSpc>
                <a:spcPct val="81000"/>
              </a:lnSpc>
              <a:defRPr sz="4400"/>
            </a:pPr>
            <a:r>
              <a:t>Other people:</a:t>
            </a:r>
          </a:p>
          <a:p>
            <a:pPr lvl="1">
              <a:lnSpc>
                <a:spcPct val="81000"/>
              </a:lnSpc>
              <a:defRPr sz="4400"/>
            </a:pPr>
            <a:r>
              <a:t>Interested in this code base;</a:t>
            </a:r>
          </a:p>
          <a:p>
            <a:pPr lvl="1">
              <a:lnSpc>
                <a:spcPct val="81000"/>
              </a:lnSpc>
              <a:defRPr sz="4400"/>
            </a:pPr>
            <a:r>
              <a:t>Experts in the code base.</a:t>
            </a:r>
          </a:p>
        </p:txBody>
      </p:sp>
      <p:pic>
        <p:nvPicPr>
          <p:cNvPr id="489" name="Image" descr="Image"/>
          <p:cNvPicPr>
            <a:picLocks noChangeAspect="1"/>
          </p:cNvPicPr>
          <p:nvPr/>
        </p:nvPicPr>
        <p:blipFill>
          <a:blip r:embed="rId3"/>
          <a:stretch>
            <a:fillRect/>
          </a:stretch>
        </p:blipFill>
        <p:spPr>
          <a:xfrm>
            <a:off x="14230709" y="8346783"/>
            <a:ext cx="9734068" cy="4507891"/>
          </a:xfrm>
          <a:prstGeom prst="rect">
            <a:avLst/>
          </a:prstGeom>
          <a:ln w="12700">
            <a:miter lim="400000"/>
          </a:ln>
        </p:spPr>
      </p:pic>
      <p:sp>
        <p:nvSpPr>
          <p:cNvPr id="490" name="“Modern Code Review: A Case Study at Google”, Sadowski et al, ICSE 2018"/>
          <p:cNvSpPr txBox="1"/>
          <p:nvPr/>
        </p:nvSpPr>
        <p:spPr>
          <a:xfrm>
            <a:off x="15107542" y="12819566"/>
            <a:ext cx="7980402" cy="34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1800"/>
            </a:lvl1pPr>
          </a:lstStyle>
          <a:p>
            <a:r>
              <a:rPr dirty="0"/>
              <a:t>“Modern Code Review: A Case Study at Google”, Sadowski et al, ICSE 2018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How</a:t>
            </a:r>
          </a:p>
        </p:txBody>
      </p:sp>
      <p:sp>
        <p:nvSpPr>
          <p:cNvPr id="495" name="Content Placeholder 2"/>
          <p:cNvSpPr txBox="1">
            <a:spLocks noGrp="1"/>
          </p:cNvSpPr>
          <p:nvPr>
            <p:ph type="body" idx="1"/>
          </p:nvPr>
        </p:nvSpPr>
        <p:spPr>
          <a:xfrm>
            <a:off x="1676399" y="3000320"/>
            <a:ext cx="15774693" cy="8702676"/>
          </a:xfrm>
          <a:prstGeom prst="rect">
            <a:avLst/>
          </a:prstGeom>
        </p:spPr>
        <p:txBody>
          <a:bodyPr/>
          <a:lstStyle/>
          <a:p>
            <a:pPr>
              <a:lnSpc>
                <a:spcPct val="72000"/>
              </a:lnSpc>
              <a:defRPr sz="4400"/>
            </a:pPr>
            <a:r>
              <a:t>At Google, reviewers get access to changes, explanation and all relevant test results: review is asynchronous.</a:t>
            </a:r>
          </a:p>
          <a:p>
            <a:pPr>
              <a:lnSpc>
                <a:spcPct val="72000"/>
              </a:lnSpc>
              <a:defRPr sz="4400"/>
            </a:pPr>
            <a:r>
              <a:t>Elsewhere reviews can be in person:</a:t>
            </a:r>
          </a:p>
          <a:p>
            <a:pPr lvl="1">
              <a:lnSpc>
                <a:spcPct val="72000"/>
              </a:lnSpc>
              <a:defRPr sz="4400"/>
            </a:pPr>
            <a:r>
              <a:t>More heavyweight, cannot be as common.</a:t>
            </a:r>
          </a:p>
          <a:p>
            <a:pPr>
              <a:lnSpc>
                <a:spcPct val="72000"/>
              </a:lnSpc>
              <a:defRPr sz="4400"/>
            </a:pPr>
            <a:r>
              <a:t>Review must be professional and impersonal:</a:t>
            </a:r>
          </a:p>
          <a:p>
            <a:pPr lvl="1">
              <a:lnSpc>
                <a:spcPct val="72000"/>
              </a:lnSpc>
              <a:defRPr sz="4400"/>
            </a:pPr>
            <a:r>
              <a:t>No one is being “attacked” (or, no one </a:t>
            </a:r>
            <a:r>
              <a:rPr i="1"/>
              <a:t>should </a:t>
            </a:r>
            <a:r>
              <a:t>be).</a:t>
            </a:r>
          </a:p>
          <a:p>
            <a:pPr>
              <a:lnSpc>
                <a:spcPct val="72000"/>
              </a:lnSpc>
              <a:defRPr sz="4400"/>
            </a:pPr>
            <a:r>
              <a:t>Don’t rehash design arguments (defer to author).</a:t>
            </a:r>
          </a:p>
          <a:p>
            <a:pPr>
              <a:lnSpc>
                <a:spcPct val="72000"/>
              </a:lnSpc>
              <a:defRPr sz="4400"/>
            </a:pPr>
            <a:r>
              <a:t>All suggestions and criticisms must be addressed:</a:t>
            </a:r>
          </a:p>
          <a:p>
            <a:pPr lvl="1">
              <a:lnSpc>
                <a:spcPct val="72000"/>
              </a:lnSpc>
              <a:defRPr sz="4400"/>
            </a:pPr>
            <a:r>
              <a:t>At least in the negative.</a:t>
            </a:r>
          </a:p>
        </p:txBody>
      </p:sp>
      <p:sp>
        <p:nvSpPr>
          <p:cNvPr id="496"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Example on Pull Request</a:t>
            </a:r>
          </a:p>
        </p:txBody>
      </p:sp>
      <p:sp>
        <p:nvSpPr>
          <p:cNvPr id="499"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500" name="Content Placeholder 5"/>
          <p:cNvSpPr txBox="1">
            <a:spLocks noGrp="1"/>
          </p:cNvSpPr>
          <p:nvPr>
            <p:ph type="body" idx="1"/>
          </p:nvPr>
        </p:nvSpPr>
        <p:spPr>
          <a:xfrm>
            <a:off x="1676399" y="3000320"/>
            <a:ext cx="15774693" cy="8702676"/>
          </a:xfrm>
          <a:prstGeom prst="rect">
            <a:avLst/>
          </a:prstGeom>
        </p:spPr>
        <p:txBody>
          <a:bodyPr/>
          <a:lstStyle/>
          <a:p>
            <a:endParaRPr/>
          </a:p>
        </p:txBody>
      </p:sp>
      <p:pic>
        <p:nvPicPr>
          <p:cNvPr id="501" name="Image" descr="Image"/>
          <p:cNvPicPr>
            <a:picLocks noChangeAspect="1"/>
          </p:cNvPicPr>
          <p:nvPr/>
        </p:nvPicPr>
        <p:blipFill>
          <a:blip r:embed="rId3"/>
          <a:stretch>
            <a:fillRect/>
          </a:stretch>
        </p:blipFill>
        <p:spPr>
          <a:xfrm>
            <a:off x="5029668" y="3071810"/>
            <a:ext cx="13644565" cy="1064419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Sample Check-List</a:t>
            </a:r>
          </a:p>
        </p:txBody>
      </p:sp>
      <p:sp>
        <p:nvSpPr>
          <p:cNvPr id="506" name="Content Placeholder 2"/>
          <p:cNvSpPr txBox="1">
            <a:spLocks noGrp="1"/>
          </p:cNvSpPr>
          <p:nvPr>
            <p:ph type="body" idx="1"/>
          </p:nvPr>
        </p:nvSpPr>
        <p:spPr>
          <a:xfrm>
            <a:off x="1676399" y="3000320"/>
            <a:ext cx="15774693" cy="8702676"/>
          </a:xfrm>
          <a:prstGeom prst="rect">
            <a:avLst/>
          </a:prstGeom>
        </p:spPr>
        <p:txBody>
          <a:bodyPr/>
          <a:lstStyle/>
          <a:p>
            <a:r>
              <a:t>Am I able to understand the code easily?</a:t>
            </a:r>
          </a:p>
          <a:p>
            <a:r>
              <a:t>Does the code follow our style guidelines?</a:t>
            </a:r>
          </a:p>
          <a:p>
            <a:r>
              <a:t>Is the same code duplicated more than once?</a:t>
            </a:r>
          </a:p>
          <a:p>
            <a:r>
              <a:t>Is this file (or change) too big?</a:t>
            </a:r>
          </a:p>
          <a:p>
            <a:r>
              <a:t>Does this code meet our non-functional requirements?</a:t>
            </a:r>
          </a:p>
          <a:p>
            <a:r>
              <a:t>Is this code maintainable?</a:t>
            </a:r>
          </a:p>
          <a:p>
            <a:r>
              <a:t>Does this code have unintended side-effects?</a:t>
            </a:r>
          </a:p>
        </p:txBody>
      </p:sp>
      <p:sp>
        <p:nvSpPr>
          <p:cNvPr id="507"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Reviews and Programmer’s Ego</a:t>
            </a:r>
          </a:p>
        </p:txBody>
      </p:sp>
      <p:sp>
        <p:nvSpPr>
          <p:cNvPr id="510" name="Content Placeholder 2"/>
          <p:cNvSpPr txBox="1">
            <a:spLocks noGrp="1"/>
          </p:cNvSpPr>
          <p:nvPr>
            <p:ph type="body" idx="1"/>
          </p:nvPr>
        </p:nvSpPr>
        <p:spPr>
          <a:xfrm>
            <a:off x="1676400" y="3000320"/>
            <a:ext cx="21031200" cy="8702676"/>
          </a:xfrm>
          <a:prstGeom prst="rect">
            <a:avLst/>
          </a:prstGeom>
        </p:spPr>
        <p:txBody>
          <a:bodyPr/>
          <a:lstStyle/>
          <a:p>
            <a:r>
              <a:t>Code review means someone’s looking over your work </a:t>
            </a:r>
          </a:p>
          <a:p>
            <a:r>
              <a:t>You might have some attachment to it</a:t>
            </a:r>
          </a:p>
          <a:p>
            <a:r>
              <a:t>Criticisms: sometimes hard not to take personally</a:t>
            </a:r>
          </a:p>
          <a:p>
            <a:r>
              <a:t>Acknowledge a criticism and move on</a:t>
            </a:r>
          </a:p>
          <a:p>
            <a:r>
              <a:t>Acknowledgment doesn’t imply that the author agrees with the content of the criticism </a:t>
            </a:r>
          </a:p>
          <a:p>
            <a:r>
              <a:t>Remember: The review is not about </a:t>
            </a:r>
            <a:r>
              <a:rPr i="1"/>
              <a:t>you</a:t>
            </a:r>
            <a:r>
              <a:t>, the goal is to improve code</a:t>
            </a:r>
          </a:p>
        </p:txBody>
      </p:sp>
      <p:sp>
        <p:nvSpPr>
          <p:cNvPr id="511"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Cost to Fix a Defect Over Time"/>
          <p:cNvSpPr txBox="1">
            <a:spLocks noGrp="1"/>
          </p:cNvSpPr>
          <p:nvPr>
            <p:ph type="title"/>
          </p:nvPr>
        </p:nvSpPr>
        <p:spPr>
          <a:xfrm>
            <a:off x="1206500" y="1079499"/>
            <a:ext cx="21971000" cy="1433165"/>
          </a:xfrm>
          <a:prstGeom prst="rect">
            <a:avLst/>
          </a:prstGeom>
        </p:spPr>
        <p:txBody>
          <a:bodyPr/>
          <a:lstStyle>
            <a:lvl1pPr>
              <a:defRPr spc="-200"/>
            </a:lvl1pPr>
          </a:lstStyle>
          <a:p>
            <a:r>
              <a:t>Cost to Fix a Defect Over Time</a:t>
            </a:r>
          </a:p>
        </p:txBody>
      </p:sp>
      <p:sp>
        <p:nvSpPr>
          <p:cNvPr id="514" name="Rough estimate"/>
          <p:cNvSpPr txBox="1">
            <a:spLocks noGrp="1"/>
          </p:cNvSpPr>
          <p:nvPr>
            <p:ph type="body" sz="quarter" idx="1"/>
          </p:nvPr>
        </p:nvSpPr>
        <p:spPr>
          <a:xfrm>
            <a:off x="1206500" y="2372961"/>
            <a:ext cx="21971000" cy="934780"/>
          </a:xfrm>
          <a:prstGeom prst="rect">
            <a:avLst/>
          </a:prstGeom>
        </p:spPr>
        <p:txBody>
          <a:bodyPr/>
          <a:lstStyle/>
          <a:p>
            <a:r>
              <a:t>Rough estimate</a:t>
            </a:r>
          </a:p>
        </p:txBody>
      </p:sp>
      <p:grpSp>
        <p:nvGrpSpPr>
          <p:cNvPr id="517" name="Group"/>
          <p:cNvGrpSpPr/>
          <p:nvPr/>
        </p:nvGrpSpPr>
        <p:grpSpPr>
          <a:xfrm>
            <a:off x="9831555" y="5793970"/>
            <a:ext cx="7233798" cy="2015348"/>
            <a:chOff x="0" y="527888"/>
            <a:chExt cx="7233797" cy="2015347"/>
          </a:xfrm>
        </p:grpSpPr>
        <p:sp>
          <p:nvSpPr>
            <p:cNvPr id="515" name="Line"/>
            <p:cNvSpPr/>
            <p:nvPr/>
          </p:nvSpPr>
          <p:spPr>
            <a:xfrm>
              <a:off x="4574814" y="777288"/>
              <a:ext cx="2590109" cy="1765948"/>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516" name="Today: How do we catch defects just at the inflection point of this curve?"/>
            <p:cNvSpPr/>
            <p:nvPr/>
          </p:nvSpPr>
          <p:spPr>
            <a:xfrm>
              <a:off x="0" y="527888"/>
              <a:ext cx="723379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100">
                  <a:solidFill>
                    <a:srgbClr val="000000"/>
                  </a:solidFill>
                </a:defRPr>
              </a:lvl1pPr>
            </a:lstStyle>
            <a:p>
              <a:r>
                <a:t>The final quality frontier: testing and monitoring in production</a:t>
              </a:r>
            </a:p>
          </p:txBody>
        </p:sp>
      </p:grpSp>
      <p:graphicFrame>
        <p:nvGraphicFramePr>
          <p:cNvPr id="51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ntinuous Development"/>
          <p:cNvSpPr txBox="1">
            <a:spLocks noGrp="1"/>
          </p:cNvSpPr>
          <p:nvPr>
            <p:ph type="title"/>
          </p:nvPr>
        </p:nvSpPr>
        <p:spPr>
          <a:xfrm>
            <a:off x="1206500" y="1079499"/>
            <a:ext cx="21971000" cy="1433165"/>
          </a:xfrm>
          <a:prstGeom prst="rect">
            <a:avLst/>
          </a:prstGeom>
        </p:spPr>
        <p:txBody>
          <a:bodyPr/>
          <a:lstStyle>
            <a:lvl1pPr>
              <a:defRPr spc="-200"/>
            </a:lvl1pPr>
          </a:lstStyle>
          <a:p>
            <a:r>
              <a:t>Continuous Development</a:t>
            </a:r>
          </a:p>
        </p:txBody>
      </p:sp>
      <p:sp>
        <p:nvSpPr>
          <p:cNvPr id="162" name="Improving quality &amp; velocity with frequent, fast feedback loops"/>
          <p:cNvSpPr txBox="1">
            <a:spLocks noGrp="1"/>
          </p:cNvSpPr>
          <p:nvPr>
            <p:ph type="body" sz="quarter" idx="1"/>
          </p:nvPr>
        </p:nvSpPr>
        <p:spPr>
          <a:xfrm>
            <a:off x="1206500" y="2372961"/>
            <a:ext cx="21971000" cy="934780"/>
          </a:xfrm>
          <a:prstGeom prst="rect">
            <a:avLst/>
          </a:prstGeom>
        </p:spPr>
        <p:txBody>
          <a:bodyPr/>
          <a:lstStyle/>
          <a:p>
            <a:r>
              <a:t>Improving quality &amp; velocity with frequent, fast feedback loops</a:t>
            </a:r>
          </a:p>
        </p:txBody>
      </p:sp>
      <p:sp>
        <p:nvSpPr>
          <p:cNvPr id="210" name="Connection Line"/>
          <p:cNvSpPr/>
          <p:nvPr/>
        </p:nvSpPr>
        <p:spPr>
          <a:xfrm>
            <a:off x="9300960" y="5666975"/>
            <a:ext cx="147500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lim="400000"/>
            <a:tailEnd type="triangle"/>
          </a:ln>
        </p:spPr>
        <p:txBody>
          <a:bodyPr/>
          <a:lstStyle/>
          <a:p>
            <a:endParaRPr/>
          </a:p>
        </p:txBody>
      </p:sp>
      <p:sp>
        <p:nvSpPr>
          <p:cNvPr id="211" name="Connection Line"/>
          <p:cNvSpPr/>
          <p:nvPr/>
        </p:nvSpPr>
        <p:spPr>
          <a:xfrm>
            <a:off x="13608064" y="5666975"/>
            <a:ext cx="147500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10800"/>
                </a:cubicBezTo>
              </a:path>
            </a:pathLst>
          </a:custGeom>
          <a:ln w="63500">
            <a:solidFill>
              <a:srgbClr val="000000"/>
            </a:solidFill>
            <a:miter lim="400000"/>
            <a:tailEnd type="triangle"/>
          </a:ln>
        </p:spPr>
        <p:txBody>
          <a:bodyPr/>
          <a:lstStyle/>
          <a:p>
            <a:endParaRPr/>
          </a:p>
        </p:txBody>
      </p:sp>
      <p:sp>
        <p:nvSpPr>
          <p:cNvPr id="212" name="Connection Line"/>
          <p:cNvSpPr/>
          <p:nvPr/>
        </p:nvSpPr>
        <p:spPr>
          <a:xfrm>
            <a:off x="17915170" y="5666975"/>
            <a:ext cx="147500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21600"/>
                </a:cubicBezTo>
              </a:path>
            </a:pathLst>
          </a:custGeom>
          <a:ln w="63500">
            <a:solidFill>
              <a:srgbClr val="000000"/>
            </a:solidFill>
            <a:miter lim="400000"/>
            <a:tailEnd type="triangle"/>
          </a:ln>
        </p:spPr>
        <p:txBody>
          <a:bodyPr/>
          <a:lstStyle/>
          <a:p>
            <a:endParaRPr/>
          </a:p>
        </p:txBody>
      </p:sp>
      <p:sp>
        <p:nvSpPr>
          <p:cNvPr id="213" name="Connection Line"/>
          <p:cNvSpPr/>
          <p:nvPr/>
        </p:nvSpPr>
        <p:spPr>
          <a:xfrm>
            <a:off x="4993855" y="5666975"/>
            <a:ext cx="1475006"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0"/>
                  <a:pt x="14400" y="-10800"/>
                  <a:pt x="21600" y="10800"/>
                </a:cubicBezTo>
              </a:path>
            </a:pathLst>
          </a:custGeom>
          <a:ln w="63500">
            <a:solidFill>
              <a:srgbClr val="000000"/>
            </a:solidFill>
            <a:miter lim="400000"/>
            <a:tailEnd type="triangle"/>
          </a:ln>
        </p:spPr>
        <p:txBody>
          <a:bodyPr/>
          <a:lstStyle/>
          <a:p>
            <a:endParaRPr/>
          </a:p>
        </p:txBody>
      </p:sp>
      <p:sp>
        <p:nvSpPr>
          <p:cNvPr id="214" name="Connection Line"/>
          <p:cNvSpPr/>
          <p:nvPr/>
        </p:nvSpPr>
        <p:spPr>
          <a:xfrm>
            <a:off x="4993855" y="5666975"/>
            <a:ext cx="14396322" cy="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21600"/>
                  <a:pt x="7200" y="21600"/>
                  <a:pt x="0" y="0"/>
                </a:cubicBezTo>
              </a:path>
            </a:pathLst>
          </a:custGeom>
          <a:ln w="63500">
            <a:solidFill>
              <a:srgbClr val="000000"/>
            </a:solidFill>
            <a:miter lim="400000"/>
            <a:tailEnd type="triangle"/>
          </a:ln>
        </p:spPr>
        <p:txBody>
          <a:bodyPr/>
          <a:lstStyle/>
          <a:p>
            <a:endParaRPr/>
          </a:p>
        </p:txBody>
      </p:sp>
      <p:grpSp>
        <p:nvGrpSpPr>
          <p:cNvPr id="170" name="Code Review"/>
          <p:cNvGrpSpPr/>
          <p:nvPr/>
        </p:nvGrpSpPr>
        <p:grpSpPr>
          <a:xfrm>
            <a:off x="2161755" y="6883207"/>
            <a:ext cx="2832071" cy="934780"/>
            <a:chOff x="0" y="0"/>
            <a:chExt cx="2832069" cy="934778"/>
          </a:xfrm>
        </p:grpSpPr>
        <p:sp>
          <p:nvSpPr>
            <p:cNvPr id="168"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69"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grpSp>
      <p:grpSp>
        <p:nvGrpSpPr>
          <p:cNvPr id="173" name="Style Check"/>
          <p:cNvGrpSpPr/>
          <p:nvPr/>
        </p:nvGrpSpPr>
        <p:grpSpPr>
          <a:xfrm>
            <a:off x="6468860" y="6883207"/>
            <a:ext cx="2832071" cy="934780"/>
            <a:chOff x="0" y="0"/>
            <a:chExt cx="2832069" cy="934778"/>
          </a:xfrm>
        </p:grpSpPr>
        <p:sp>
          <p:nvSpPr>
            <p:cNvPr id="171"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2" name="Style Check"/>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grpSp>
      <p:grpSp>
        <p:nvGrpSpPr>
          <p:cNvPr id="176" name="Compile"/>
          <p:cNvGrpSpPr/>
          <p:nvPr/>
        </p:nvGrpSpPr>
        <p:grpSpPr>
          <a:xfrm>
            <a:off x="6468860" y="8093443"/>
            <a:ext cx="2832071" cy="934780"/>
            <a:chOff x="0" y="0"/>
            <a:chExt cx="2832069" cy="934778"/>
          </a:xfrm>
        </p:grpSpPr>
        <p:sp>
          <p:nvSpPr>
            <p:cNvPr id="174"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5" name="Compile"/>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grpSp>
      <p:grpSp>
        <p:nvGrpSpPr>
          <p:cNvPr id="179" name="Unit Test"/>
          <p:cNvGrpSpPr/>
          <p:nvPr/>
        </p:nvGrpSpPr>
        <p:grpSpPr>
          <a:xfrm>
            <a:off x="6468860" y="9303678"/>
            <a:ext cx="2832071" cy="934780"/>
            <a:chOff x="0" y="0"/>
            <a:chExt cx="2832069" cy="934778"/>
          </a:xfrm>
        </p:grpSpPr>
        <p:sp>
          <p:nvSpPr>
            <p:cNvPr id="17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8" name="Unit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grpSp>
      <p:grpSp>
        <p:nvGrpSpPr>
          <p:cNvPr id="182" name="Prepare Deployment"/>
          <p:cNvGrpSpPr/>
          <p:nvPr/>
        </p:nvGrpSpPr>
        <p:grpSpPr>
          <a:xfrm>
            <a:off x="6468860" y="10513914"/>
            <a:ext cx="2832071" cy="1033152"/>
            <a:chOff x="0" y="0"/>
            <a:chExt cx="2832069" cy="1033150"/>
          </a:xfrm>
        </p:grpSpPr>
        <p:sp>
          <p:nvSpPr>
            <p:cNvPr id="180" name="Rectangle"/>
            <p:cNvSpPr/>
            <p:nvPr/>
          </p:nvSpPr>
          <p:spPr>
            <a:xfrm>
              <a:off x="0" y="0"/>
              <a:ext cx="2832070"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1" name="Prepare Deployment"/>
            <p:cNvSpPr txBox="1"/>
            <p:nvPr/>
          </p:nvSpPr>
          <p:spPr>
            <a:xfrm>
              <a:off x="0" y="1401"/>
              <a:ext cx="2832070"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grpSp>
      <p:grpSp>
        <p:nvGrpSpPr>
          <p:cNvPr id="185" name="Integration Test"/>
          <p:cNvGrpSpPr/>
          <p:nvPr/>
        </p:nvGrpSpPr>
        <p:grpSpPr>
          <a:xfrm>
            <a:off x="10775964" y="6877209"/>
            <a:ext cx="2832071" cy="934780"/>
            <a:chOff x="0" y="0"/>
            <a:chExt cx="2832069" cy="934778"/>
          </a:xfrm>
        </p:grpSpPr>
        <p:sp>
          <p:nvSpPr>
            <p:cNvPr id="18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4"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grpSp>
      <p:grpSp>
        <p:nvGrpSpPr>
          <p:cNvPr id="188" name="Load Test"/>
          <p:cNvGrpSpPr/>
          <p:nvPr/>
        </p:nvGrpSpPr>
        <p:grpSpPr>
          <a:xfrm>
            <a:off x="10775964" y="8093443"/>
            <a:ext cx="2832071" cy="934780"/>
            <a:chOff x="0" y="0"/>
            <a:chExt cx="2832069" cy="934778"/>
          </a:xfrm>
        </p:grpSpPr>
        <p:sp>
          <p:nvSpPr>
            <p:cNvPr id="186"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7"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grpSp>
      <p:grpSp>
        <p:nvGrpSpPr>
          <p:cNvPr id="191" name="KPIs"/>
          <p:cNvGrpSpPr/>
          <p:nvPr/>
        </p:nvGrpSpPr>
        <p:grpSpPr>
          <a:xfrm>
            <a:off x="19390174" y="6889909"/>
            <a:ext cx="2832071" cy="934780"/>
            <a:chOff x="0" y="0"/>
            <a:chExt cx="2832069" cy="934778"/>
          </a:xfrm>
        </p:grpSpPr>
        <p:sp>
          <p:nvSpPr>
            <p:cNvPr id="189"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90" name="KPIs"/>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grpSp>
      <p:grpSp>
        <p:nvGrpSpPr>
          <p:cNvPr id="194" name="End-to-end Test"/>
          <p:cNvGrpSpPr/>
          <p:nvPr/>
        </p:nvGrpSpPr>
        <p:grpSpPr>
          <a:xfrm>
            <a:off x="15083070" y="6867340"/>
            <a:ext cx="2832070" cy="979918"/>
            <a:chOff x="0" y="0"/>
            <a:chExt cx="2832068" cy="979916"/>
          </a:xfrm>
        </p:grpSpPr>
        <p:sp>
          <p:nvSpPr>
            <p:cNvPr id="192"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endParaRPr/>
            </a:p>
          </p:txBody>
        </p:sp>
        <p:sp>
          <p:nvSpPr>
            <p:cNvPr id="193"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grpSp>
      <p:grpSp>
        <p:nvGrpSpPr>
          <p:cNvPr id="197" name="Develop"/>
          <p:cNvGrpSpPr/>
          <p:nvPr/>
        </p:nvGrpSpPr>
        <p:grpSpPr>
          <a:xfrm>
            <a:off x="2161755" y="5031974"/>
            <a:ext cx="2832071" cy="1270003"/>
            <a:chOff x="0" y="0"/>
            <a:chExt cx="2832069" cy="1270001"/>
          </a:xfrm>
        </p:grpSpPr>
        <p:sp>
          <p:nvSpPr>
            <p:cNvPr id="195"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196"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grpSp>
      <p:grpSp>
        <p:nvGrpSpPr>
          <p:cNvPr id="200" name="Build"/>
          <p:cNvGrpSpPr/>
          <p:nvPr/>
        </p:nvGrpSpPr>
        <p:grpSpPr>
          <a:xfrm>
            <a:off x="6468860" y="5031974"/>
            <a:ext cx="2832071" cy="1270003"/>
            <a:chOff x="0" y="0"/>
            <a:chExt cx="2832069" cy="1270001"/>
          </a:xfrm>
        </p:grpSpPr>
        <p:sp>
          <p:nvSpPr>
            <p:cNvPr id="198"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199" name="Build"/>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grpSp>
      <p:grpSp>
        <p:nvGrpSpPr>
          <p:cNvPr id="203" name="Test"/>
          <p:cNvGrpSpPr/>
          <p:nvPr/>
        </p:nvGrpSpPr>
        <p:grpSpPr>
          <a:xfrm>
            <a:off x="10775964" y="5031974"/>
            <a:ext cx="2832071" cy="1270003"/>
            <a:chOff x="0" y="0"/>
            <a:chExt cx="2832069" cy="1270001"/>
          </a:xfrm>
        </p:grpSpPr>
        <p:sp>
          <p:nvSpPr>
            <p:cNvPr id="201"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2" name="Test"/>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grpSp>
      <p:grpSp>
        <p:nvGrpSpPr>
          <p:cNvPr id="206" name="Deploy"/>
          <p:cNvGrpSpPr/>
          <p:nvPr/>
        </p:nvGrpSpPr>
        <p:grpSpPr>
          <a:xfrm>
            <a:off x="15083070" y="5031974"/>
            <a:ext cx="2832070" cy="1270003"/>
            <a:chOff x="0" y="0"/>
            <a:chExt cx="2832068" cy="1270001"/>
          </a:xfrm>
        </p:grpSpPr>
        <p:sp>
          <p:nvSpPr>
            <p:cNvPr id="204"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5"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grpSp>
      <p:grpSp>
        <p:nvGrpSpPr>
          <p:cNvPr id="209" name="Monitor"/>
          <p:cNvGrpSpPr/>
          <p:nvPr/>
        </p:nvGrpSpPr>
        <p:grpSpPr>
          <a:xfrm>
            <a:off x="19390176" y="5031974"/>
            <a:ext cx="2832070" cy="1270003"/>
            <a:chOff x="0" y="0"/>
            <a:chExt cx="2832068" cy="1270001"/>
          </a:xfrm>
        </p:grpSpPr>
        <p:sp>
          <p:nvSpPr>
            <p:cNvPr id="207"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8"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Case Study of a Failed Deployment: Knight Capital"/>
          <p:cNvSpPr txBox="1">
            <a:spLocks noGrp="1"/>
          </p:cNvSpPr>
          <p:nvPr>
            <p:ph type="title"/>
          </p:nvPr>
        </p:nvSpPr>
        <p:spPr>
          <a:prstGeom prst="rect">
            <a:avLst/>
          </a:prstGeom>
        </p:spPr>
        <p:txBody>
          <a:bodyPr>
            <a:normAutofit fontScale="90000"/>
          </a:bodyPr>
          <a:lstStyle>
            <a:lvl1pPr defTabSz="2145737">
              <a:defRPr sz="7480" spc="-149"/>
            </a:lvl1pPr>
          </a:lstStyle>
          <a:p>
            <a:r>
              <a:t>Case Study of a Failed Deployment: Knight Capital</a:t>
            </a:r>
          </a:p>
        </p:txBody>
      </p:sp>
      <p:sp>
        <p:nvSpPr>
          <p:cNvPr id="523" name="Slide Subtitle"/>
          <p:cNvSpPr txBox="1">
            <a:spLocks noGrp="1"/>
          </p:cNvSpPr>
          <p:nvPr>
            <p:ph type="body" sz="quarter" idx="1"/>
          </p:nvPr>
        </p:nvSpPr>
        <p:spPr>
          <a:prstGeom prst="rect">
            <a:avLst/>
          </a:prstGeom>
        </p:spPr>
        <p:txBody>
          <a:bodyPr/>
          <a:lstStyle/>
          <a:p>
            <a:endParaRPr/>
          </a:p>
        </p:txBody>
      </p:sp>
      <p:sp>
        <p:nvSpPr>
          <p:cNvPr id="524" name="Body Level One…"/>
          <p:cNvSpPr txBox="1">
            <a:spLocks noGrp="1"/>
          </p:cNvSpPr>
          <p:nvPr>
            <p:ph type="body" idx="21"/>
          </p:nvPr>
        </p:nvSpPr>
        <p:spPr>
          <a:prstGeom prst="rect">
            <a:avLst/>
          </a:prstGeom>
        </p:spPr>
        <p:txBody>
          <a:bodyPr/>
          <a:lstStyle/>
          <a:p>
            <a:endParaRPr/>
          </a:p>
        </p:txBody>
      </p:sp>
      <p:pic>
        <p:nvPicPr>
          <p:cNvPr id="525"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3762417" y="4060463"/>
            <a:ext cx="8682107" cy="5353966"/>
          </a:xfrm>
          <a:prstGeom prst="rect">
            <a:avLst/>
          </a:prstGeom>
          <a:ln w="12700">
            <a:miter lim="400000"/>
          </a:ln>
        </p:spPr>
      </p:pic>
      <p:pic>
        <p:nvPicPr>
          <p:cNvPr id="526"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5" r="5971" b="60707"/>
          <a:stretch>
            <a:fillRect/>
          </a:stretch>
        </p:blipFill>
        <p:spPr>
          <a:xfrm>
            <a:off x="1939476" y="3788069"/>
            <a:ext cx="11258001" cy="7444805"/>
          </a:xfrm>
          <a:prstGeom prst="rect">
            <a:avLst/>
          </a:prstGeom>
          <a:ln w="12700">
            <a:miter lim="400000"/>
          </a:ln>
        </p:spPr>
      </p:pic>
      <p:sp>
        <p:nvSpPr>
          <p:cNvPr id="527"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194139" y="9824346"/>
            <a:ext cx="12844867" cy="30067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200">
                <a:solidFill>
                  <a:srgbClr val="333333"/>
                </a:solidFill>
                <a:latin typeface="+mn-lt"/>
                <a:ea typeface="+mn-ea"/>
                <a:cs typeface="+mn-cs"/>
                <a:sym typeface="Helvetica"/>
              </a:defRPr>
            </a:lvl1pPr>
          </a:lstStyle>
          <a:p>
            <a:r>
              <a:t>“In the week before go-live, a Knight engineer manually deployed the new RLP code in SMARS to its eight servers. However, the engineer made a mistake and did not copy the new code to one of the servers. Knight did not have a second engineer review the deployment, and neither was there an automated system to alert anyone to the discrepancy. “</a:t>
            </a:r>
          </a:p>
        </p:txBody>
      </p:sp>
      <p:sp>
        <p:nvSpPr>
          <p:cNvPr id="528" name="https://www.henricodolfing.com/2019/06/project-failure-case-study-knight-capital.html"/>
          <p:cNvSpPr txBox="1"/>
          <p:nvPr/>
        </p:nvSpPr>
        <p:spPr>
          <a:xfrm>
            <a:off x="12210149" y="12918686"/>
            <a:ext cx="11053928"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ct val="117999"/>
              </a:lnSpc>
              <a:defRPr sz="2200">
                <a:solidFill>
                  <a:srgbClr val="000000"/>
                </a:solidFill>
              </a:defRPr>
            </a:pPr>
            <a:r>
              <a:rPr u="sng" dirty="0">
                <a:solidFill>
                  <a:srgbClr val="0000FF"/>
                </a:solidFill>
                <a:uFill>
                  <a:solidFill>
                    <a:srgbClr val="0000FF"/>
                  </a:solidFill>
                </a:uFill>
                <a:hlinkClick r:id="rId5"/>
              </a:rPr>
              <a:t>https://www.henricodolfing.com/2019/06/project-failure-case-study-knight-capital.html</a:t>
            </a:r>
            <a:r>
              <a:rPr dirty="0"/>
              <a: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What Could Knight Capital Have Done Better?"/>
          <p:cNvSpPr txBox="1">
            <a:spLocks noGrp="1"/>
          </p:cNvSpPr>
          <p:nvPr>
            <p:ph type="title"/>
          </p:nvPr>
        </p:nvSpPr>
        <p:spPr>
          <a:prstGeom prst="rect">
            <a:avLst/>
          </a:prstGeom>
        </p:spPr>
        <p:txBody>
          <a:bodyPr/>
          <a:lstStyle>
            <a:lvl1pPr defTabSz="2340805">
              <a:defRPr sz="8160" spc="-163"/>
            </a:lvl1pPr>
          </a:lstStyle>
          <a:p>
            <a:r>
              <a:t>What Could Knight Capital Have Done Better?</a:t>
            </a:r>
          </a:p>
        </p:txBody>
      </p:sp>
      <p:sp>
        <p:nvSpPr>
          <p:cNvPr id="789" name="Slide Subtitle"/>
          <p:cNvSpPr txBox="1">
            <a:spLocks noGrp="1"/>
          </p:cNvSpPr>
          <p:nvPr>
            <p:ph type="body" idx="21"/>
          </p:nvPr>
        </p:nvSpPr>
        <p:spPr>
          <a:prstGeom prst="rect">
            <a:avLst/>
          </a:prstGeom>
        </p:spPr>
        <p:txBody>
          <a:bodyPr/>
          <a:lstStyle/>
          <a:p>
            <a:endParaRPr/>
          </a:p>
        </p:txBody>
      </p:sp>
      <p:sp>
        <p:nvSpPr>
          <p:cNvPr id="790" name="Use capture/replay testing instead of driving market conditions in a test…"/>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extLst>
      <p:ext uri="{BB962C8B-B14F-4D97-AF65-F5344CB8AC3E}">
        <p14:creationId xmlns:p14="http://schemas.microsoft.com/office/powerpoint/2010/main" val="338764948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Deploying New Code"/>
          <p:cNvSpPr txBox="1">
            <a:spLocks noGrp="1"/>
          </p:cNvSpPr>
          <p:nvPr>
            <p:ph type="title"/>
          </p:nvPr>
        </p:nvSpPr>
        <p:spPr>
          <a:xfrm>
            <a:off x="1206500" y="1079499"/>
            <a:ext cx="21971000" cy="1433165"/>
          </a:xfrm>
          <a:prstGeom prst="rect">
            <a:avLst/>
          </a:prstGeom>
        </p:spPr>
        <p:txBody>
          <a:bodyPr/>
          <a:lstStyle>
            <a:lvl1pPr>
              <a:defRPr spc="-200"/>
            </a:lvl1pPr>
          </a:lstStyle>
          <a:p>
            <a:r>
              <a:t>Deployment Philosophy: Instagram </a:t>
            </a:r>
          </a:p>
        </p:txBody>
      </p:sp>
      <p:sp>
        <p:nvSpPr>
          <p:cNvPr id="533" name="The best that we can hope for?"/>
          <p:cNvSpPr txBox="1">
            <a:spLocks noGrp="1"/>
          </p:cNvSpPr>
          <p:nvPr>
            <p:ph type="body" sz="quarter" idx="1"/>
          </p:nvPr>
        </p:nvSpPr>
        <p:spPr>
          <a:xfrm>
            <a:off x="1206500" y="2372961"/>
            <a:ext cx="21971000" cy="934780"/>
          </a:xfrm>
          <a:prstGeom prst="rect">
            <a:avLst/>
          </a:prstGeom>
        </p:spPr>
        <p:txBody>
          <a:bodyPr/>
          <a:lstStyle/>
          <a:p>
            <a:r>
              <a:t>“Faster is safer”</a:t>
            </a:r>
          </a:p>
        </p:txBody>
      </p:sp>
      <p:sp>
        <p:nvSpPr>
          <p:cNvPr id="534" name="“If stuff blows up it affects a very small percentage of people”"/>
          <p:cNvSpPr txBox="1"/>
          <p:nvPr/>
        </p:nvSpPr>
        <p:spPr>
          <a:xfrm>
            <a:off x="8255718" y="4611255"/>
            <a:ext cx="14035405" cy="186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469900" indent="-300876" algn="l">
              <a:lnSpc>
                <a:spcPct val="90000"/>
              </a:lnSpc>
              <a:defRPr sz="6000" spc="-120">
                <a:solidFill>
                  <a:srgbClr val="000000"/>
                </a:solidFill>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535"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2" cy="7581902"/>
          </a:xfrm>
          <a:prstGeom prst="rect">
            <a:avLst/>
          </a:prstGeom>
          <a:ln w="12700">
            <a:miter lim="400000"/>
          </a:ln>
        </p:spPr>
      </p:pic>
      <p:sp>
        <p:nvSpPr>
          <p:cNvPr id="536" name="Instagram cofounder and CTO Mike Krieger"/>
          <p:cNvSpPr txBox="1"/>
          <p:nvPr/>
        </p:nvSpPr>
        <p:spPr>
          <a:xfrm>
            <a:off x="13551436" y="7040849"/>
            <a:ext cx="9646006"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600" b="1">
                <a:solidFill>
                  <a:srgbClr val="000000"/>
                </a:solidFill>
              </a:defRPr>
            </a:lvl1pPr>
          </a:lstStyle>
          <a:p>
            <a:r>
              <a:t>Instagram cofounder and CTO Mike Krieger</a:t>
            </a:r>
          </a:p>
        </p:txBody>
      </p:sp>
      <p:sp>
        <p:nvSpPr>
          <p:cNvPr id="537" name="https://www.fastcompany.com/3047642/do-the-simple-thing-first-the-engineering-behind-instagram"/>
          <p:cNvSpPr txBox="1"/>
          <p:nvPr/>
        </p:nvSpPr>
        <p:spPr>
          <a:xfrm>
            <a:off x="5857784" y="12622665"/>
            <a:ext cx="1378244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FF"/>
                </a:solidFill>
                <a:uFill>
                  <a:solidFill>
                    <a:srgbClr val="0000FF"/>
                  </a:solidFill>
                </a:uFill>
                <a:hlinkClick r:id="rId4"/>
              </a:defRPr>
            </a:lvl1pPr>
          </a:lstStyle>
          <a:p>
            <a:pPr>
              <a:defRPr>
                <a:solidFill>
                  <a:srgbClr val="5E5E5E"/>
                </a:solidFill>
                <a:uFillTx/>
              </a:defRPr>
            </a:pPr>
            <a:r>
              <a:rPr dirty="0">
                <a:solidFill>
                  <a:srgbClr val="0000FF"/>
                </a:solidFill>
                <a:uFill>
                  <a:solidFill>
                    <a:srgbClr val="0000FF"/>
                  </a:solidFill>
                </a:uFill>
                <a:hlinkClick r:id="rId4"/>
              </a:rPr>
              <a:t>https://www.fastcompany.com/3047642/do-the-simple-thing-first-the-engineering-behind-instagram</a:t>
            </a:r>
          </a:p>
        </p:txBody>
      </p:sp>
      <p:pic>
        <p:nvPicPr>
          <p:cNvPr id="538" name="Image" descr="Image"/>
          <p:cNvPicPr>
            <a:picLocks noChangeAspect="1"/>
          </p:cNvPicPr>
          <p:nvPr/>
        </p:nvPicPr>
        <p:blipFill>
          <a:blip r:embed="rId5"/>
          <a:stretch>
            <a:fillRect/>
          </a:stretch>
        </p:blipFill>
        <p:spPr>
          <a:xfrm>
            <a:off x="8273785" y="7097104"/>
            <a:ext cx="2807053" cy="255881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ontinuous Delivery"/>
          <p:cNvSpPr txBox="1">
            <a:spLocks noGrp="1"/>
          </p:cNvSpPr>
          <p:nvPr>
            <p:ph type="title"/>
          </p:nvPr>
        </p:nvSpPr>
        <p:spPr>
          <a:xfrm>
            <a:off x="1206500" y="1079499"/>
            <a:ext cx="21971000" cy="1433165"/>
          </a:xfrm>
          <a:prstGeom prst="rect">
            <a:avLst/>
          </a:prstGeom>
        </p:spPr>
        <p:txBody>
          <a:bodyPr/>
          <a:lstStyle>
            <a:lvl1pPr>
              <a:defRPr spc="-200"/>
            </a:lvl1pPr>
          </a:lstStyle>
          <a:p>
            <a:r>
              <a:t>Continuous Delivery</a:t>
            </a:r>
          </a:p>
        </p:txBody>
      </p:sp>
      <p:sp>
        <p:nvSpPr>
          <p:cNvPr id="543" name="“Faster is safer”: Key values of continuous delivery"/>
          <p:cNvSpPr txBox="1">
            <a:spLocks noGrp="1"/>
          </p:cNvSpPr>
          <p:nvPr>
            <p:ph type="body" sz="quarter" idx="1"/>
          </p:nvPr>
        </p:nvSpPr>
        <p:spPr>
          <a:xfrm>
            <a:off x="1206500" y="2372961"/>
            <a:ext cx="21971000" cy="934780"/>
          </a:xfrm>
          <a:prstGeom prst="rect">
            <a:avLst/>
          </a:prstGeom>
        </p:spPr>
        <p:txBody>
          <a:bodyPr/>
          <a:lstStyle/>
          <a:p>
            <a:r>
              <a:t>“Faster is safer”: Key values of continuous delivery</a:t>
            </a:r>
          </a:p>
        </p:txBody>
      </p:sp>
      <p:sp>
        <p:nvSpPr>
          <p:cNvPr id="544" name="Release frequently, in small batch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Release frequently, in small batches</a:t>
            </a:r>
          </a:p>
          <a:p>
            <a:r>
              <a:t>Maintain key performance indicators to evaluate the impact of updates</a:t>
            </a:r>
          </a:p>
          <a:p>
            <a:r>
              <a:t>Phase roll-outs</a:t>
            </a:r>
          </a:p>
          <a:p>
            <a:r>
              <a:t>Evaluate business impact of new features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taging Environments"/>
          <p:cNvSpPr txBox="1">
            <a:spLocks noGrp="1"/>
          </p:cNvSpPr>
          <p:nvPr>
            <p:ph type="title"/>
          </p:nvPr>
        </p:nvSpPr>
        <p:spPr>
          <a:xfrm>
            <a:off x="1206500" y="1079499"/>
            <a:ext cx="21971000" cy="1433165"/>
          </a:xfrm>
          <a:prstGeom prst="rect">
            <a:avLst/>
          </a:prstGeom>
        </p:spPr>
        <p:txBody>
          <a:bodyPr/>
          <a:lstStyle>
            <a:lvl1pPr>
              <a:defRPr spc="-200"/>
            </a:lvl1pPr>
          </a:lstStyle>
          <a:p>
            <a:r>
              <a:t>Staging Environments</a:t>
            </a:r>
          </a:p>
        </p:txBody>
      </p:sp>
      <p:sp>
        <p:nvSpPr>
          <p:cNvPr id="549" name="Enabling Continuous Delivery"/>
          <p:cNvSpPr txBox="1">
            <a:spLocks noGrp="1"/>
          </p:cNvSpPr>
          <p:nvPr>
            <p:ph type="body" sz="quarter" idx="1"/>
          </p:nvPr>
        </p:nvSpPr>
        <p:spPr>
          <a:xfrm>
            <a:off x="1206500" y="2372961"/>
            <a:ext cx="21971000" cy="934780"/>
          </a:xfrm>
          <a:prstGeom prst="rect">
            <a:avLst/>
          </a:prstGeom>
        </p:spPr>
        <p:txBody>
          <a:bodyPr/>
          <a:lstStyle/>
          <a:p>
            <a:r>
              <a:t>Enabling Continuous Delivery</a:t>
            </a:r>
          </a:p>
        </p:txBody>
      </p:sp>
      <p:sp>
        <p:nvSpPr>
          <p:cNvPr id="550" name="As software gets more complex with more dependencies, it's impossible to simulate the whole thing when t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As software gets more complex with more dependencies, it's impossible to simulate the whole thing when testing</a:t>
            </a:r>
          </a:p>
          <a:p>
            <a:r>
              <a:t>Idea: Deploy to a complete production-like environment, but don't have everyone use it</a:t>
            </a:r>
          </a:p>
          <a:p>
            <a:pPr marL="1202265" lvl="1" indent="-592666" defTabSz="2438337"/>
            <a:r>
              <a:t>Examples:</a:t>
            </a:r>
          </a:p>
          <a:p>
            <a:pPr marL="1811865" lvl="2" indent="-592665" defTabSz="2438337"/>
            <a:r>
              <a:t>“Eat your own dogfood”</a:t>
            </a:r>
          </a:p>
          <a:p>
            <a:pPr marL="1811865" lvl="2" indent="-592665" defTabSz="2438337"/>
            <a:r>
              <a:t>Beta/Alpha testers</a:t>
            </a:r>
          </a:p>
          <a:p>
            <a:r>
              <a:t>Lower risk if a problem occurs in staging than in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Test-Stage-Production"/>
          <p:cNvSpPr txBox="1">
            <a:spLocks noGrp="1"/>
          </p:cNvSpPr>
          <p:nvPr>
            <p:ph type="title"/>
          </p:nvPr>
        </p:nvSpPr>
        <p:spPr>
          <a:xfrm>
            <a:off x="1206500" y="1079499"/>
            <a:ext cx="21971000" cy="1433165"/>
          </a:xfrm>
          <a:prstGeom prst="rect">
            <a:avLst/>
          </a:prstGeom>
        </p:spPr>
        <p:txBody>
          <a:bodyPr/>
          <a:lstStyle>
            <a:lvl1pPr>
              <a:defRPr spc="-200"/>
            </a:lvl1pPr>
          </a:lstStyle>
          <a:p>
            <a:r>
              <a:t>Test-Stage-Production</a:t>
            </a:r>
          </a:p>
        </p:txBody>
      </p:sp>
      <p:sp>
        <p:nvSpPr>
          <p:cNvPr id="555" name="Continuous Delivery in Action"/>
          <p:cNvSpPr txBox="1">
            <a:spLocks noGrp="1"/>
          </p:cNvSpPr>
          <p:nvPr>
            <p:ph type="body" sz="quarter" idx="1"/>
          </p:nvPr>
        </p:nvSpPr>
        <p:spPr>
          <a:xfrm>
            <a:off x="1206500" y="2372961"/>
            <a:ext cx="21971000" cy="934780"/>
          </a:xfrm>
          <a:prstGeom prst="rect">
            <a:avLst/>
          </a:prstGeom>
        </p:spPr>
        <p:txBody>
          <a:bodyPr/>
          <a:lstStyle/>
          <a:p>
            <a:r>
              <a:t>Continuous Delivery in Action</a:t>
            </a:r>
          </a:p>
        </p:txBody>
      </p:sp>
      <p:grpSp>
        <p:nvGrpSpPr>
          <p:cNvPr id="558" name="Testing Environment"/>
          <p:cNvGrpSpPr/>
          <p:nvPr/>
        </p:nvGrpSpPr>
        <p:grpSpPr>
          <a:xfrm>
            <a:off x="4079652" y="7443168"/>
            <a:ext cx="2577809" cy="3170218"/>
            <a:chOff x="0" y="0"/>
            <a:chExt cx="2577807" cy="3170216"/>
          </a:xfrm>
        </p:grpSpPr>
        <p:sp>
          <p:nvSpPr>
            <p:cNvPr id="556" name="Rectangle"/>
            <p:cNvSpPr/>
            <p:nvPr/>
          </p:nvSpPr>
          <p:spPr>
            <a:xfrm>
              <a:off x="0" y="0"/>
              <a:ext cx="2577808"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7" name="Testing Environment"/>
            <p:cNvSpPr txBox="1"/>
            <p:nvPr/>
          </p:nvSpPr>
          <p:spPr>
            <a:xfrm>
              <a:off x="0" y="0"/>
              <a:ext cx="2577808" cy="1108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561" name="Staging Environment"/>
          <p:cNvGrpSpPr/>
          <p:nvPr/>
        </p:nvGrpSpPr>
        <p:grpSpPr>
          <a:xfrm>
            <a:off x="7925454" y="7443168"/>
            <a:ext cx="4150264" cy="3170218"/>
            <a:chOff x="0" y="0"/>
            <a:chExt cx="4150262" cy="3170216"/>
          </a:xfrm>
        </p:grpSpPr>
        <p:sp>
          <p:nvSpPr>
            <p:cNvPr id="559" name="Rectangle"/>
            <p:cNvSpPr/>
            <p:nvPr/>
          </p:nvSpPr>
          <p:spPr>
            <a:xfrm>
              <a:off x="0" y="0"/>
              <a:ext cx="4150263"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0" name="Staging Environment"/>
            <p:cNvSpPr txBox="1"/>
            <p:nvPr/>
          </p:nvSpPr>
          <p:spPr>
            <a:xfrm>
              <a:off x="0" y="0"/>
              <a:ext cx="415026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564" name="Production Environment"/>
          <p:cNvGrpSpPr/>
          <p:nvPr/>
        </p:nvGrpSpPr>
        <p:grpSpPr>
          <a:xfrm>
            <a:off x="12901562" y="7443168"/>
            <a:ext cx="8256632" cy="3170218"/>
            <a:chOff x="0" y="0"/>
            <a:chExt cx="8256630" cy="3170216"/>
          </a:xfrm>
        </p:grpSpPr>
        <p:sp>
          <p:nvSpPr>
            <p:cNvPr id="562" name="Rectangle"/>
            <p:cNvSpPr/>
            <p:nvPr/>
          </p:nvSpPr>
          <p:spPr>
            <a:xfrm>
              <a:off x="0" y="0"/>
              <a:ext cx="8256631"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3" name="Production Environment"/>
            <p:cNvSpPr txBox="1"/>
            <p:nvPr/>
          </p:nvSpPr>
          <p:spPr>
            <a:xfrm>
              <a:off x="0" y="0"/>
              <a:ext cx="8256631"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Production Environment</a:t>
              </a:r>
            </a:p>
          </p:txBody>
        </p:sp>
      </p:grpSp>
      <p:sp>
        <p:nvSpPr>
          <p:cNvPr id="565" name="Line"/>
          <p:cNvSpPr/>
          <p:nvPr/>
        </p:nvSpPr>
        <p:spPr>
          <a:xfrm>
            <a:off x="5368556" y="5597792"/>
            <a:ext cx="2" cy="1769107"/>
          </a:xfrm>
          <a:prstGeom prst="line">
            <a:avLst/>
          </a:prstGeom>
          <a:ln w="25400">
            <a:solidFill>
              <a:srgbClr val="000000"/>
            </a:solidFill>
            <a:miter lim="400000"/>
            <a:tailEnd type="triangle"/>
          </a:ln>
        </p:spPr>
        <p:txBody>
          <a:bodyPr lIns="45718" tIns="45718" rIns="45718" bIns="45718"/>
          <a:lstStyle/>
          <a:p>
            <a:endParaRPr/>
          </a:p>
        </p:txBody>
      </p:sp>
      <p:sp>
        <p:nvSpPr>
          <p:cNvPr id="566" name="Beta/Dogfooding"/>
          <p:cNvSpPr txBox="1"/>
          <p:nvPr/>
        </p:nvSpPr>
        <p:spPr>
          <a:xfrm>
            <a:off x="7736948" y="4945017"/>
            <a:ext cx="4527276" cy="663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Beta/Dogfooding</a:t>
            </a:r>
          </a:p>
        </p:txBody>
      </p:sp>
      <p:sp>
        <p:nvSpPr>
          <p:cNvPr id="567" name="Line"/>
          <p:cNvSpPr/>
          <p:nvPr/>
        </p:nvSpPr>
        <p:spPr>
          <a:xfrm>
            <a:off x="16666675" y="5708339"/>
            <a:ext cx="2" cy="1726627"/>
          </a:xfrm>
          <a:prstGeom prst="line">
            <a:avLst/>
          </a:prstGeom>
          <a:ln w="25400">
            <a:solidFill>
              <a:srgbClr val="000000"/>
            </a:solidFill>
            <a:miter lim="400000"/>
            <a:tailEnd type="triangle"/>
          </a:ln>
        </p:spPr>
        <p:txBody>
          <a:bodyPr lIns="45718" tIns="45718" rIns="45718" bIns="45718"/>
          <a:lstStyle/>
          <a:p>
            <a:endParaRPr/>
          </a:p>
        </p:txBody>
      </p:sp>
      <p:sp>
        <p:nvSpPr>
          <p:cNvPr id="568" name="User Requests"/>
          <p:cNvSpPr txBox="1"/>
          <p:nvPr/>
        </p:nvSpPr>
        <p:spPr>
          <a:xfrm>
            <a:off x="14403038" y="5097315"/>
            <a:ext cx="4527276" cy="663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User Requests</a:t>
            </a:r>
          </a:p>
        </p:txBody>
      </p:sp>
      <p:sp>
        <p:nvSpPr>
          <p:cNvPr id="569" name="Line"/>
          <p:cNvSpPr/>
          <p:nvPr/>
        </p:nvSpPr>
        <p:spPr>
          <a:xfrm>
            <a:off x="10000585" y="5732262"/>
            <a:ext cx="2" cy="1678783"/>
          </a:xfrm>
          <a:prstGeom prst="line">
            <a:avLst/>
          </a:prstGeom>
          <a:ln w="25400">
            <a:solidFill>
              <a:srgbClr val="000000"/>
            </a:solidFill>
            <a:miter lim="400000"/>
            <a:tailEnd type="triangle"/>
          </a:ln>
        </p:spPr>
        <p:txBody>
          <a:bodyPr lIns="45718" tIns="45718" rIns="45718" bIns="45718"/>
          <a:lstStyle/>
          <a:p>
            <a:endParaRPr/>
          </a:p>
        </p:txBody>
      </p:sp>
      <p:sp>
        <p:nvSpPr>
          <p:cNvPr id="570" name="Developer Environments"/>
          <p:cNvSpPr txBox="1"/>
          <p:nvPr/>
        </p:nvSpPr>
        <p:spPr>
          <a:xfrm>
            <a:off x="3104919" y="4530780"/>
            <a:ext cx="4527276" cy="1184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Developer Environments</a:t>
            </a:r>
          </a:p>
        </p:txBody>
      </p:sp>
      <p:pic>
        <p:nvPicPr>
          <p:cNvPr id="571" name="Image" descr="Image"/>
          <p:cNvPicPr>
            <a:picLocks noChangeAspect="1"/>
          </p:cNvPicPr>
          <p:nvPr/>
        </p:nvPicPr>
        <p:blipFill>
          <a:blip r:embed="rId3"/>
          <a:stretch>
            <a:fillRect/>
          </a:stretch>
        </p:blipFill>
        <p:spPr>
          <a:xfrm>
            <a:off x="4155840" y="9149102"/>
            <a:ext cx="2425433" cy="252359"/>
          </a:xfrm>
          <a:prstGeom prst="rect">
            <a:avLst/>
          </a:prstGeom>
          <a:ln w="12700">
            <a:miter lim="400000"/>
          </a:ln>
        </p:spPr>
      </p:pic>
      <p:pic>
        <p:nvPicPr>
          <p:cNvPr id="572" name="Image" descr="Image"/>
          <p:cNvPicPr>
            <a:picLocks noChangeAspect="1"/>
          </p:cNvPicPr>
          <p:nvPr/>
        </p:nvPicPr>
        <p:blipFill>
          <a:blip r:embed="rId3"/>
          <a:stretch>
            <a:fillRect/>
          </a:stretch>
        </p:blipFill>
        <p:spPr>
          <a:xfrm>
            <a:off x="8787869" y="8353770"/>
            <a:ext cx="2425433" cy="252359"/>
          </a:xfrm>
          <a:prstGeom prst="rect">
            <a:avLst/>
          </a:prstGeom>
          <a:ln w="12700">
            <a:miter lim="400000"/>
          </a:ln>
        </p:spPr>
      </p:pic>
      <p:pic>
        <p:nvPicPr>
          <p:cNvPr id="573" name="Image" descr="Image"/>
          <p:cNvPicPr>
            <a:picLocks noChangeAspect="1"/>
          </p:cNvPicPr>
          <p:nvPr/>
        </p:nvPicPr>
        <p:blipFill>
          <a:blip r:embed="rId3"/>
          <a:stretch>
            <a:fillRect/>
          </a:stretch>
        </p:blipFill>
        <p:spPr>
          <a:xfrm>
            <a:off x="8787869" y="8883991"/>
            <a:ext cx="2425433" cy="252359"/>
          </a:xfrm>
          <a:prstGeom prst="rect">
            <a:avLst/>
          </a:prstGeom>
          <a:ln w="12700">
            <a:miter lim="400000"/>
          </a:ln>
        </p:spPr>
      </p:pic>
      <p:pic>
        <p:nvPicPr>
          <p:cNvPr id="574" name="Image" descr="Image"/>
          <p:cNvPicPr>
            <a:picLocks noChangeAspect="1"/>
          </p:cNvPicPr>
          <p:nvPr/>
        </p:nvPicPr>
        <p:blipFill>
          <a:blip r:embed="rId3"/>
          <a:stretch>
            <a:fillRect/>
          </a:stretch>
        </p:blipFill>
        <p:spPr>
          <a:xfrm>
            <a:off x="8787869" y="9414212"/>
            <a:ext cx="2425433" cy="252359"/>
          </a:xfrm>
          <a:prstGeom prst="rect">
            <a:avLst/>
          </a:prstGeom>
          <a:ln w="12700">
            <a:miter lim="400000"/>
          </a:ln>
        </p:spPr>
      </p:pic>
      <p:pic>
        <p:nvPicPr>
          <p:cNvPr id="575" name="Image" descr="Image"/>
          <p:cNvPicPr>
            <a:picLocks noChangeAspect="1"/>
          </p:cNvPicPr>
          <p:nvPr/>
        </p:nvPicPr>
        <p:blipFill>
          <a:blip r:embed="rId3"/>
          <a:stretch>
            <a:fillRect/>
          </a:stretch>
        </p:blipFill>
        <p:spPr>
          <a:xfrm>
            <a:off x="8787869" y="9944433"/>
            <a:ext cx="2425433" cy="252359"/>
          </a:xfrm>
          <a:prstGeom prst="rect">
            <a:avLst/>
          </a:prstGeom>
          <a:ln w="12700">
            <a:miter lim="400000"/>
          </a:ln>
        </p:spPr>
      </p:pic>
      <p:pic>
        <p:nvPicPr>
          <p:cNvPr id="576" name="Image" descr="Image"/>
          <p:cNvPicPr>
            <a:picLocks noChangeAspect="1"/>
          </p:cNvPicPr>
          <p:nvPr/>
        </p:nvPicPr>
        <p:blipFill>
          <a:blip r:embed="rId3"/>
          <a:stretch>
            <a:fillRect/>
          </a:stretch>
        </p:blipFill>
        <p:spPr>
          <a:xfrm>
            <a:off x="13108345" y="8353770"/>
            <a:ext cx="2425433" cy="252359"/>
          </a:xfrm>
          <a:prstGeom prst="rect">
            <a:avLst/>
          </a:prstGeom>
          <a:ln w="12700">
            <a:miter lim="400000"/>
          </a:ln>
        </p:spPr>
      </p:pic>
      <p:pic>
        <p:nvPicPr>
          <p:cNvPr id="577" name="Image" descr="Image"/>
          <p:cNvPicPr>
            <a:picLocks noChangeAspect="1"/>
          </p:cNvPicPr>
          <p:nvPr/>
        </p:nvPicPr>
        <p:blipFill>
          <a:blip r:embed="rId3"/>
          <a:stretch>
            <a:fillRect/>
          </a:stretch>
        </p:blipFill>
        <p:spPr>
          <a:xfrm>
            <a:off x="13108345" y="8883991"/>
            <a:ext cx="2425433" cy="252359"/>
          </a:xfrm>
          <a:prstGeom prst="rect">
            <a:avLst/>
          </a:prstGeom>
          <a:ln w="12700">
            <a:miter lim="400000"/>
          </a:ln>
        </p:spPr>
      </p:pic>
      <p:pic>
        <p:nvPicPr>
          <p:cNvPr id="578" name="Image" descr="Image"/>
          <p:cNvPicPr>
            <a:picLocks noChangeAspect="1"/>
          </p:cNvPicPr>
          <p:nvPr/>
        </p:nvPicPr>
        <p:blipFill>
          <a:blip r:embed="rId3"/>
          <a:stretch>
            <a:fillRect/>
          </a:stretch>
        </p:blipFill>
        <p:spPr>
          <a:xfrm>
            <a:off x="13108345" y="9414212"/>
            <a:ext cx="2425433" cy="252359"/>
          </a:xfrm>
          <a:prstGeom prst="rect">
            <a:avLst/>
          </a:prstGeom>
          <a:ln w="12700">
            <a:miter lim="400000"/>
          </a:ln>
        </p:spPr>
      </p:pic>
      <p:pic>
        <p:nvPicPr>
          <p:cNvPr id="579" name="Image" descr="Image"/>
          <p:cNvPicPr>
            <a:picLocks noChangeAspect="1"/>
          </p:cNvPicPr>
          <p:nvPr/>
        </p:nvPicPr>
        <p:blipFill>
          <a:blip r:embed="rId3"/>
          <a:stretch>
            <a:fillRect/>
          </a:stretch>
        </p:blipFill>
        <p:spPr>
          <a:xfrm>
            <a:off x="13108345" y="9944433"/>
            <a:ext cx="2425433" cy="252359"/>
          </a:xfrm>
          <a:prstGeom prst="rect">
            <a:avLst/>
          </a:prstGeom>
          <a:ln w="12700">
            <a:miter lim="400000"/>
          </a:ln>
        </p:spPr>
      </p:pic>
      <p:pic>
        <p:nvPicPr>
          <p:cNvPr id="580" name="Image" descr="Image"/>
          <p:cNvPicPr>
            <a:picLocks noChangeAspect="1"/>
          </p:cNvPicPr>
          <p:nvPr/>
        </p:nvPicPr>
        <p:blipFill>
          <a:blip r:embed="rId3"/>
          <a:stretch>
            <a:fillRect/>
          </a:stretch>
        </p:blipFill>
        <p:spPr>
          <a:xfrm>
            <a:off x="15742158" y="8353770"/>
            <a:ext cx="2425433" cy="252359"/>
          </a:xfrm>
          <a:prstGeom prst="rect">
            <a:avLst/>
          </a:prstGeom>
          <a:ln w="12700">
            <a:miter lim="400000"/>
          </a:ln>
        </p:spPr>
      </p:pic>
      <p:pic>
        <p:nvPicPr>
          <p:cNvPr id="581" name="Image" descr="Image"/>
          <p:cNvPicPr>
            <a:picLocks noChangeAspect="1"/>
          </p:cNvPicPr>
          <p:nvPr/>
        </p:nvPicPr>
        <p:blipFill>
          <a:blip r:embed="rId3"/>
          <a:stretch>
            <a:fillRect/>
          </a:stretch>
        </p:blipFill>
        <p:spPr>
          <a:xfrm>
            <a:off x="15742158" y="8883991"/>
            <a:ext cx="2425433" cy="252359"/>
          </a:xfrm>
          <a:prstGeom prst="rect">
            <a:avLst/>
          </a:prstGeom>
          <a:ln w="12700">
            <a:miter lim="400000"/>
          </a:ln>
        </p:spPr>
      </p:pic>
      <p:pic>
        <p:nvPicPr>
          <p:cNvPr id="582" name="Image" descr="Image"/>
          <p:cNvPicPr>
            <a:picLocks noChangeAspect="1"/>
          </p:cNvPicPr>
          <p:nvPr/>
        </p:nvPicPr>
        <p:blipFill>
          <a:blip r:embed="rId3"/>
          <a:stretch>
            <a:fillRect/>
          </a:stretch>
        </p:blipFill>
        <p:spPr>
          <a:xfrm>
            <a:off x="15742158" y="9414212"/>
            <a:ext cx="2425433" cy="252359"/>
          </a:xfrm>
          <a:prstGeom prst="rect">
            <a:avLst/>
          </a:prstGeom>
          <a:ln w="12700">
            <a:miter lim="400000"/>
          </a:ln>
        </p:spPr>
      </p:pic>
      <p:pic>
        <p:nvPicPr>
          <p:cNvPr id="583" name="Image" descr="Image"/>
          <p:cNvPicPr>
            <a:picLocks noChangeAspect="1"/>
          </p:cNvPicPr>
          <p:nvPr/>
        </p:nvPicPr>
        <p:blipFill>
          <a:blip r:embed="rId3"/>
          <a:stretch>
            <a:fillRect/>
          </a:stretch>
        </p:blipFill>
        <p:spPr>
          <a:xfrm>
            <a:off x="15742158" y="9944433"/>
            <a:ext cx="2425433" cy="252359"/>
          </a:xfrm>
          <a:prstGeom prst="rect">
            <a:avLst/>
          </a:prstGeom>
          <a:ln w="12700">
            <a:miter lim="400000"/>
          </a:ln>
        </p:spPr>
      </p:pic>
      <p:pic>
        <p:nvPicPr>
          <p:cNvPr id="584" name="Image" descr="Image"/>
          <p:cNvPicPr>
            <a:picLocks noChangeAspect="1"/>
          </p:cNvPicPr>
          <p:nvPr/>
        </p:nvPicPr>
        <p:blipFill>
          <a:blip r:embed="rId3"/>
          <a:stretch>
            <a:fillRect/>
          </a:stretch>
        </p:blipFill>
        <p:spPr>
          <a:xfrm>
            <a:off x="18375968" y="8353770"/>
            <a:ext cx="2425433" cy="252359"/>
          </a:xfrm>
          <a:prstGeom prst="rect">
            <a:avLst/>
          </a:prstGeom>
          <a:ln w="12700">
            <a:miter lim="400000"/>
          </a:ln>
        </p:spPr>
      </p:pic>
      <p:pic>
        <p:nvPicPr>
          <p:cNvPr id="585" name="Image" descr="Image"/>
          <p:cNvPicPr>
            <a:picLocks noChangeAspect="1"/>
          </p:cNvPicPr>
          <p:nvPr/>
        </p:nvPicPr>
        <p:blipFill>
          <a:blip r:embed="rId3"/>
          <a:stretch>
            <a:fillRect/>
          </a:stretch>
        </p:blipFill>
        <p:spPr>
          <a:xfrm>
            <a:off x="18375968" y="8883991"/>
            <a:ext cx="2425433" cy="252359"/>
          </a:xfrm>
          <a:prstGeom prst="rect">
            <a:avLst/>
          </a:prstGeom>
          <a:ln w="12700">
            <a:miter lim="400000"/>
          </a:ln>
        </p:spPr>
      </p:pic>
      <p:pic>
        <p:nvPicPr>
          <p:cNvPr id="586" name="Image" descr="Image"/>
          <p:cNvPicPr>
            <a:picLocks noChangeAspect="1"/>
          </p:cNvPicPr>
          <p:nvPr/>
        </p:nvPicPr>
        <p:blipFill>
          <a:blip r:embed="rId3"/>
          <a:stretch>
            <a:fillRect/>
          </a:stretch>
        </p:blipFill>
        <p:spPr>
          <a:xfrm>
            <a:off x="18375968" y="9414212"/>
            <a:ext cx="2425433" cy="252359"/>
          </a:xfrm>
          <a:prstGeom prst="rect">
            <a:avLst/>
          </a:prstGeom>
          <a:ln w="12700">
            <a:miter lim="400000"/>
          </a:ln>
        </p:spPr>
      </p:pic>
      <p:pic>
        <p:nvPicPr>
          <p:cNvPr id="587" name="Image" descr="Image"/>
          <p:cNvPicPr>
            <a:picLocks noChangeAspect="1"/>
          </p:cNvPicPr>
          <p:nvPr/>
        </p:nvPicPr>
        <p:blipFill>
          <a:blip r:embed="rId3"/>
          <a:stretch>
            <a:fillRect/>
          </a:stretch>
        </p:blipFill>
        <p:spPr>
          <a:xfrm>
            <a:off x="18375968" y="9944433"/>
            <a:ext cx="2425433" cy="252359"/>
          </a:xfrm>
          <a:prstGeom prst="rect">
            <a:avLst/>
          </a:prstGeom>
          <a:ln w="12700">
            <a:miter lim="400000"/>
          </a:ln>
        </p:spPr>
      </p:pic>
      <p:sp>
        <p:nvSpPr>
          <p:cNvPr id="588" name="Line"/>
          <p:cNvSpPr/>
          <p:nvPr/>
        </p:nvSpPr>
        <p:spPr>
          <a:xfrm>
            <a:off x="4098529" y="11945915"/>
            <a:ext cx="9374036" cy="2"/>
          </a:xfrm>
          <a:prstGeom prst="line">
            <a:avLst/>
          </a:prstGeom>
          <a:ln w="152400">
            <a:solidFill>
              <a:srgbClr val="000000"/>
            </a:solidFill>
            <a:miter lim="400000"/>
            <a:tailEnd type="triangle"/>
          </a:ln>
        </p:spPr>
        <p:txBody>
          <a:bodyPr lIns="45718" tIns="45718" rIns="45718" bIns="45718"/>
          <a:lstStyle/>
          <a:p>
            <a:endParaRPr/>
          </a:p>
        </p:txBody>
      </p:sp>
      <p:sp>
        <p:nvSpPr>
          <p:cNvPr id="589" name="Revisions are “promoted” towards production"/>
          <p:cNvSpPr txBox="1"/>
          <p:nvPr/>
        </p:nvSpPr>
        <p:spPr>
          <a:xfrm>
            <a:off x="6081813" y="10875609"/>
            <a:ext cx="8906866" cy="663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Revisions are “promoted” towards production</a:t>
            </a:r>
          </a:p>
        </p:txBody>
      </p:sp>
      <p:sp>
        <p:nvSpPr>
          <p:cNvPr id="590" name="Q/A takes place in each stage (including production!)"/>
          <p:cNvSpPr txBox="1"/>
          <p:nvPr/>
        </p:nvSpPr>
        <p:spPr>
          <a:xfrm>
            <a:off x="4167292" y="12411947"/>
            <a:ext cx="12343003" cy="752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4000">
                <a:solidFill>
                  <a:srgbClr val="000000"/>
                </a:solidFill>
                <a:latin typeface="Helvetica Light"/>
                <a:ea typeface="Helvetica Light"/>
                <a:cs typeface="Helvetica Light"/>
                <a:sym typeface="Helvetica Light"/>
              </a:defRPr>
            </a:lvl1pPr>
          </a:lstStyle>
          <a:p>
            <a:r>
              <a:t>Q/A takes place in each stage (including production!)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A/B Deployments with Canaries"/>
          <p:cNvSpPr txBox="1">
            <a:spLocks noGrp="1"/>
          </p:cNvSpPr>
          <p:nvPr>
            <p:ph type="title"/>
          </p:nvPr>
        </p:nvSpPr>
        <p:spPr>
          <a:xfrm>
            <a:off x="1206500" y="1079499"/>
            <a:ext cx="21971000" cy="1433165"/>
          </a:xfrm>
          <a:prstGeom prst="rect">
            <a:avLst/>
          </a:prstGeom>
        </p:spPr>
        <p:txBody>
          <a:bodyPr/>
          <a:lstStyle>
            <a:lvl1pPr>
              <a:defRPr spc="-200"/>
            </a:lvl1pPr>
          </a:lstStyle>
          <a:p>
            <a:r>
              <a:t>A/B Deployments with Canaries</a:t>
            </a:r>
          </a:p>
        </p:txBody>
      </p:sp>
      <p:sp>
        <p:nvSpPr>
          <p:cNvPr id="595" name="Mitigating risk in continuous delivery"/>
          <p:cNvSpPr txBox="1">
            <a:spLocks noGrp="1"/>
          </p:cNvSpPr>
          <p:nvPr>
            <p:ph type="body" sz="quarter" idx="1"/>
          </p:nvPr>
        </p:nvSpPr>
        <p:spPr>
          <a:xfrm>
            <a:off x="1206500" y="2372961"/>
            <a:ext cx="21971000" cy="934780"/>
          </a:xfrm>
          <a:prstGeom prst="rect">
            <a:avLst/>
          </a:prstGeom>
        </p:spPr>
        <p:txBody>
          <a:bodyPr/>
          <a:lstStyle/>
          <a:p>
            <a:r>
              <a:t>Mitigating risk in continuous delivery</a:t>
            </a:r>
          </a:p>
        </p:txBody>
      </p:sp>
      <p:sp>
        <p:nvSpPr>
          <p:cNvPr id="596" name="Slide bullet text"/>
          <p:cNvSpPr txBox="1">
            <a:spLocks noGrp="1"/>
          </p:cNvSpPr>
          <p:nvPr>
            <p:ph type="body" idx="21"/>
          </p:nvPr>
        </p:nvSpPr>
        <p:spPr>
          <a:prstGeom prst="rect">
            <a:avLst/>
          </a:prstGeom>
        </p:spPr>
        <p:txBody>
          <a:bodyPr/>
          <a:lstStyle/>
          <a:p>
            <a:endParaRPr/>
          </a:p>
        </p:txBody>
      </p:sp>
      <p:pic>
        <p:nvPicPr>
          <p:cNvPr id="597" name="Image" descr="Image"/>
          <p:cNvPicPr>
            <a:picLocks noChangeAspect="1"/>
          </p:cNvPicPr>
          <p:nvPr/>
        </p:nvPicPr>
        <p:blipFill>
          <a:blip r:embed="rId3"/>
          <a:stretch>
            <a:fillRect/>
          </a:stretch>
        </p:blipFill>
        <p:spPr>
          <a:xfrm>
            <a:off x="4387453" y="4459535"/>
            <a:ext cx="15609094" cy="5527674"/>
          </a:xfrm>
          <a:prstGeom prst="rect">
            <a:avLst/>
          </a:prstGeom>
          <a:ln w="12700">
            <a:miter lim="400000"/>
          </a:ln>
        </p:spPr>
      </p:pic>
      <p:sp>
        <p:nvSpPr>
          <p:cNvPr id="598" name="Monitor both:…"/>
          <p:cNvSpPr txBox="1"/>
          <p:nvPr/>
        </p:nvSpPr>
        <p:spPr>
          <a:xfrm>
            <a:off x="8972512" y="9958302"/>
            <a:ext cx="9903079" cy="1235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p>
            <a:pPr algn="l" defTabSz="821530">
              <a:defRPr sz="3600">
                <a:solidFill>
                  <a:srgbClr val="000000"/>
                </a:solidFill>
                <a:latin typeface="Helvetica Light"/>
                <a:ea typeface="Helvetica Light"/>
                <a:cs typeface="Helvetica Light"/>
                <a:sym typeface="Helvetica Light"/>
              </a:defRPr>
            </a:pPr>
            <a:r>
              <a:t>Monitor both:</a:t>
            </a:r>
          </a:p>
          <a:p>
            <a:pPr algn="l" defTabSz="821530">
              <a:defRPr sz="3600">
                <a:solidFill>
                  <a:srgbClr val="000000"/>
                </a:solidFill>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Operations Responsibility"/>
          <p:cNvSpPr txBox="1">
            <a:spLocks noGrp="1"/>
          </p:cNvSpPr>
          <p:nvPr>
            <p:ph type="title"/>
          </p:nvPr>
        </p:nvSpPr>
        <p:spPr>
          <a:xfrm>
            <a:off x="1206500" y="1079499"/>
            <a:ext cx="21971000" cy="1433165"/>
          </a:xfrm>
          <a:prstGeom prst="rect">
            <a:avLst/>
          </a:prstGeom>
        </p:spPr>
        <p:txBody>
          <a:bodyPr/>
          <a:lstStyle>
            <a:lvl1pPr>
              <a:defRPr spc="-200"/>
            </a:lvl1pPr>
          </a:lstStyle>
          <a:p>
            <a:r>
              <a:t>Operations Responsibility </a:t>
            </a:r>
          </a:p>
        </p:txBody>
      </p:sp>
      <p:sp>
        <p:nvSpPr>
          <p:cNvPr id="603" name="DevOps in a slide"/>
          <p:cNvSpPr txBox="1">
            <a:spLocks noGrp="1"/>
          </p:cNvSpPr>
          <p:nvPr>
            <p:ph type="body" sz="quarter" idx="1"/>
          </p:nvPr>
        </p:nvSpPr>
        <p:spPr>
          <a:xfrm>
            <a:off x="1206500" y="2372961"/>
            <a:ext cx="21971000" cy="934780"/>
          </a:xfrm>
          <a:prstGeom prst="rect">
            <a:avLst/>
          </a:prstGeom>
        </p:spPr>
        <p:txBody>
          <a:bodyPr/>
          <a:lstStyle/>
          <a:p>
            <a:r>
              <a:t>DevOps in a slide</a:t>
            </a:r>
          </a:p>
        </p:txBody>
      </p:sp>
      <p:sp>
        <p:nvSpPr>
          <p:cNvPr id="604" name="Once we deploy, someone has to monitor software, make sure it’s running OK, no bugs, etc…"/>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Once we </a:t>
            </a:r>
            <a:r>
              <a:rPr b="1"/>
              <a:t>deploy</a:t>
            </a:r>
            <a:r>
              <a:t>, someone has to monitor software, make sure it’s running OK, no bugs, etc</a:t>
            </a:r>
          </a:p>
          <a:p>
            <a:r>
              <a:t>Assume 3 environments:</a:t>
            </a:r>
          </a:p>
          <a:p>
            <a:pPr lvl="1" defTabSz="2438337"/>
            <a:r>
              <a:t>Test, Staging, Production</a:t>
            </a:r>
          </a:p>
          <a:p>
            <a:r>
              <a:t>Whose job is it?</a:t>
            </a:r>
          </a:p>
        </p:txBody>
      </p:sp>
      <p:graphicFrame>
        <p:nvGraphicFramePr>
          <p:cNvPr id="605"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defTabSz="914400"/>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1"/>
                  </a:ext>
                </a:extLst>
              </a:tr>
              <a:tr h="1006961">
                <a:tc>
                  <a:txBody>
                    <a:bodyPr/>
                    <a:lstStyle/>
                    <a:p>
                      <a:pPr defTabSz="914400"/>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defTabSz="914400"/>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3"/>
                  </a:ext>
                </a:extLst>
              </a:tr>
            </a:tbl>
          </a:graphicData>
        </a:graphic>
      </p:graphicFrame>
      <p:grpSp>
        <p:nvGrpSpPr>
          <p:cNvPr id="615" name="Group"/>
          <p:cNvGrpSpPr/>
          <p:nvPr/>
        </p:nvGrpSpPr>
        <p:grpSpPr>
          <a:xfrm>
            <a:off x="13653504" y="10340195"/>
            <a:ext cx="5505913" cy="1270003"/>
            <a:chOff x="0" y="0"/>
            <a:chExt cx="5505911" cy="1270001"/>
          </a:xfrm>
        </p:grpSpPr>
        <p:grpSp>
          <p:nvGrpSpPr>
            <p:cNvPr id="608" name="Test"/>
            <p:cNvGrpSpPr/>
            <p:nvPr/>
          </p:nvGrpSpPr>
          <p:grpSpPr>
            <a:xfrm>
              <a:off x="-1" y="-1"/>
              <a:ext cx="1270003" cy="1270003"/>
              <a:chOff x="0" y="0"/>
              <a:chExt cx="1270001" cy="1270001"/>
            </a:xfrm>
          </p:grpSpPr>
          <p:sp>
            <p:nvSpPr>
              <p:cNvPr id="606" name="Line"/>
              <p:cNvSpPr/>
              <p:nvPr/>
            </p:nvSpPr>
            <p:spPr>
              <a:xfrm>
                <a:off x="-1"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07"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grpSp>
          <p:nvGrpSpPr>
            <p:cNvPr id="611" name="Production"/>
            <p:cNvGrpSpPr/>
            <p:nvPr/>
          </p:nvGrpSpPr>
          <p:grpSpPr>
            <a:xfrm>
              <a:off x="3515060" y="-1"/>
              <a:ext cx="1990852" cy="1270003"/>
              <a:chOff x="0" y="0"/>
              <a:chExt cx="1990850" cy="1270001"/>
            </a:xfrm>
          </p:grpSpPr>
          <p:sp>
            <p:nvSpPr>
              <p:cNvPr id="609" name="Line"/>
              <p:cNvSpPr/>
              <p:nvPr/>
            </p:nvSpPr>
            <p:spPr>
              <a:xfrm>
                <a:off x="360424"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0"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grpSp>
        <p:grpSp>
          <p:nvGrpSpPr>
            <p:cNvPr id="614" name="Staging"/>
            <p:cNvGrpSpPr/>
            <p:nvPr/>
          </p:nvGrpSpPr>
          <p:grpSpPr>
            <a:xfrm>
              <a:off x="1540272" y="-1"/>
              <a:ext cx="1468120" cy="1270003"/>
              <a:chOff x="0" y="0"/>
              <a:chExt cx="1468119" cy="1270001"/>
            </a:xfrm>
          </p:grpSpPr>
          <p:sp>
            <p:nvSpPr>
              <p:cNvPr id="612" name="Line"/>
              <p:cNvSpPr/>
              <p:nvPr/>
            </p:nvSpPr>
            <p:spPr>
              <a:xfrm>
                <a:off x="99058"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3"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grpSp>
        <p:nvGrpSpPr>
          <p:cNvPr id="622" name="Group"/>
          <p:cNvGrpSpPr/>
          <p:nvPr/>
        </p:nvGrpSpPr>
        <p:grpSpPr>
          <a:xfrm>
            <a:off x="15163984" y="11223624"/>
            <a:ext cx="3965641" cy="1270002"/>
            <a:chOff x="0" y="0"/>
            <a:chExt cx="3965639" cy="1270000"/>
          </a:xfrm>
        </p:grpSpPr>
        <p:grpSp>
          <p:nvGrpSpPr>
            <p:cNvPr id="618" name="Production"/>
            <p:cNvGrpSpPr/>
            <p:nvPr/>
          </p:nvGrpSpPr>
          <p:grpSpPr>
            <a:xfrm>
              <a:off x="1974788" y="0"/>
              <a:ext cx="1990852" cy="1270001"/>
              <a:chOff x="0" y="0"/>
              <a:chExt cx="1990850" cy="1270000"/>
            </a:xfrm>
          </p:grpSpPr>
          <p:sp>
            <p:nvSpPr>
              <p:cNvPr id="616" name="Line"/>
              <p:cNvSpPr/>
              <p:nvPr/>
            </p:nvSpPr>
            <p:spPr>
              <a:xfrm>
                <a:off x="360424"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7"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grpSp>
        <p:grpSp>
          <p:nvGrpSpPr>
            <p:cNvPr id="621" name="Staging"/>
            <p:cNvGrpSpPr/>
            <p:nvPr/>
          </p:nvGrpSpPr>
          <p:grpSpPr>
            <a:xfrm>
              <a:off x="-1" y="0"/>
              <a:ext cx="1468121" cy="1270001"/>
              <a:chOff x="0" y="0"/>
              <a:chExt cx="1468119" cy="1270000"/>
            </a:xfrm>
          </p:grpSpPr>
          <p:sp>
            <p:nvSpPr>
              <p:cNvPr id="619" name="Line"/>
              <p:cNvSpPr/>
              <p:nvPr/>
            </p:nvSpPr>
            <p:spPr>
              <a:xfrm>
                <a:off x="99058"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0"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sp>
        <p:nvSpPr>
          <p:cNvPr id="623" name="Test"/>
          <p:cNvSpPr txBox="1"/>
          <p:nvPr/>
        </p:nvSpPr>
        <p:spPr>
          <a:xfrm>
            <a:off x="7435484" y="11558586"/>
            <a:ext cx="833374" cy="600075"/>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nvGrpSpPr>
          <p:cNvPr id="630" name="Group"/>
          <p:cNvGrpSpPr/>
          <p:nvPr/>
        </p:nvGrpSpPr>
        <p:grpSpPr>
          <a:xfrm>
            <a:off x="7137185" y="12295187"/>
            <a:ext cx="2794081" cy="1270002"/>
            <a:chOff x="0" y="0"/>
            <a:chExt cx="2794079" cy="1270001"/>
          </a:xfrm>
        </p:grpSpPr>
        <p:grpSp>
          <p:nvGrpSpPr>
            <p:cNvPr id="626" name="Staging"/>
            <p:cNvGrpSpPr/>
            <p:nvPr/>
          </p:nvGrpSpPr>
          <p:grpSpPr>
            <a:xfrm>
              <a:off x="1325960" y="-1"/>
              <a:ext cx="1468120" cy="1270003"/>
              <a:chOff x="0" y="0"/>
              <a:chExt cx="1468119" cy="1270001"/>
            </a:xfrm>
          </p:grpSpPr>
          <p:sp>
            <p:nvSpPr>
              <p:cNvPr id="624" name="Line"/>
              <p:cNvSpPr/>
              <p:nvPr/>
            </p:nvSpPr>
            <p:spPr>
              <a:xfrm>
                <a:off x="99058" y="0"/>
                <a:ext cx="1270003"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5"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nvGrpSpPr>
            <p:cNvPr id="629" name="Test"/>
            <p:cNvGrpSpPr/>
            <p:nvPr/>
          </p:nvGrpSpPr>
          <p:grpSpPr>
            <a:xfrm>
              <a:off x="-1" y="-1"/>
              <a:ext cx="1270003" cy="1270003"/>
              <a:chOff x="0" y="0"/>
              <a:chExt cx="1270001" cy="1270001"/>
            </a:xfrm>
          </p:grpSpPr>
          <p:sp>
            <p:nvSpPr>
              <p:cNvPr id="627" name="Line"/>
              <p:cNvSpPr/>
              <p:nvPr/>
            </p:nvSpPr>
            <p:spPr>
              <a:xfrm>
                <a:off x="0"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8"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grpSp>
      <p:sp>
        <p:nvSpPr>
          <p:cNvPr id="631" name="Production"/>
          <p:cNvSpPr txBox="1"/>
          <p:nvPr/>
        </p:nvSpPr>
        <p:spPr>
          <a:xfrm>
            <a:off x="16518667" y="12630149"/>
            <a:ext cx="1990852" cy="600075"/>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sp>
        <p:nvSpPr>
          <p:cNvPr id="632" name="Production"/>
          <p:cNvSpPr txBox="1"/>
          <p:nvPr/>
        </p:nvSpPr>
        <p:spPr>
          <a:xfrm>
            <a:off x="10375041" y="12630149"/>
            <a:ext cx="1990852" cy="600075"/>
          </a:xfrm>
          <a:prstGeom prst="rect">
            <a:avLst/>
          </a:prstGeom>
          <a:solidFill>
            <a:srgbClr val="96CBB9">
              <a:alpha val="4101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6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4" animBg="1" advAuto="0"/>
      <p:bldP spid="615" grpId="1" animBg="1" advAuto="0"/>
      <p:bldP spid="622" grpId="3" animBg="1" advAuto="0"/>
      <p:bldP spid="623" grpId="2" animBg="1" advAuto="0"/>
      <p:bldP spid="630" grpId="5" animBg="1" advAuto="0"/>
      <p:bldP spid="631" grpId="6" animBg="1" advAuto="0"/>
      <p:bldP spid="632" grpId="7"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Release Pipelines"/>
          <p:cNvSpPr txBox="1">
            <a:spLocks noGrp="1"/>
          </p:cNvSpPr>
          <p:nvPr>
            <p:ph type="title"/>
          </p:nvPr>
        </p:nvSpPr>
        <p:spPr>
          <a:xfrm>
            <a:off x="1206500" y="1079499"/>
            <a:ext cx="21971000" cy="1433165"/>
          </a:xfrm>
          <a:prstGeom prst="rect">
            <a:avLst/>
          </a:prstGeom>
        </p:spPr>
        <p:txBody>
          <a:bodyPr/>
          <a:lstStyle>
            <a:lvl1pPr>
              <a:defRPr spc="-200"/>
            </a:lvl1pPr>
          </a:lstStyle>
          <a:p>
            <a:r>
              <a:t>Release Pipelines</a:t>
            </a:r>
          </a:p>
        </p:txBody>
      </p:sp>
      <p:sp>
        <p:nvSpPr>
          <p:cNvPr id="637" name="How quickly is my change deployed?"/>
          <p:cNvSpPr txBox="1">
            <a:spLocks noGrp="1"/>
          </p:cNvSpPr>
          <p:nvPr>
            <p:ph type="body" sz="quarter" idx="1"/>
          </p:nvPr>
        </p:nvSpPr>
        <p:spPr>
          <a:xfrm>
            <a:off x="1206500" y="2372961"/>
            <a:ext cx="21971000" cy="934780"/>
          </a:xfrm>
          <a:prstGeom prst="rect">
            <a:avLst/>
          </a:prstGeom>
        </p:spPr>
        <p:txBody>
          <a:bodyPr/>
          <a:lstStyle/>
          <a:p>
            <a:r>
              <a:t>How quickly is my change deployed?</a:t>
            </a:r>
          </a:p>
        </p:txBody>
      </p:sp>
      <p:sp>
        <p:nvSpPr>
          <p:cNvPr id="638" name="Even if you are deploying every day, you still have some latenc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Even if you are deploying every day,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43" name="Pre-2016"/>
          <p:cNvSpPr txBox="1">
            <a:spLocks noGrp="1"/>
          </p:cNvSpPr>
          <p:nvPr>
            <p:ph type="body" sz="quarter" idx="1"/>
          </p:nvPr>
        </p:nvSpPr>
        <p:spPr>
          <a:xfrm>
            <a:off x="1206500" y="2372961"/>
            <a:ext cx="21971000" cy="934780"/>
          </a:xfrm>
          <a:prstGeom prst="rect">
            <a:avLst/>
          </a:prstGeom>
        </p:spPr>
        <p:txBody>
          <a:bodyPr/>
          <a:lstStyle/>
          <a:p>
            <a:r>
              <a:t>Pre-2016</a:t>
            </a:r>
          </a:p>
        </p:txBody>
      </p:sp>
      <p:sp>
        <p:nvSpPr>
          <p:cNvPr id="644" name="Slide bullet text"/>
          <p:cNvSpPr txBox="1">
            <a:spLocks noGrp="1"/>
          </p:cNvSpPr>
          <p:nvPr>
            <p:ph type="body" idx="21"/>
          </p:nvPr>
        </p:nvSpPr>
        <p:spPr>
          <a:prstGeom prst="rect">
            <a:avLst/>
          </a:prstGeom>
        </p:spPr>
        <p:txBody>
          <a:bodyPr/>
          <a:lstStyle/>
          <a:p>
            <a:endParaRPr/>
          </a:p>
        </p:txBody>
      </p:sp>
      <p:grpSp>
        <p:nvGrpSpPr>
          <p:cNvPr id="647" name="~1 week of development"/>
          <p:cNvGrpSpPr/>
          <p:nvPr/>
        </p:nvGrpSpPr>
        <p:grpSpPr>
          <a:xfrm>
            <a:off x="11920773" y="6567157"/>
            <a:ext cx="8175689" cy="535783"/>
            <a:chOff x="0" y="0"/>
            <a:chExt cx="8175687" cy="535781"/>
          </a:xfrm>
        </p:grpSpPr>
        <p:sp>
          <p:nvSpPr>
            <p:cNvPr id="645" name="Rounded Rectangle"/>
            <p:cNvSpPr/>
            <p:nvPr/>
          </p:nvSpPr>
          <p:spPr>
            <a:xfrm>
              <a:off x="0" y="0"/>
              <a:ext cx="8175688" cy="535782"/>
            </a:xfrm>
            <a:prstGeom prst="roundRect">
              <a:avLst>
                <a:gd name="adj" fmla="val 50000"/>
              </a:avLst>
            </a:prstGeom>
            <a:solidFill>
              <a:srgbClr val="A92633">
                <a:alpha val="31880"/>
              </a:srgbClr>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46" name="~1 week of development"/>
            <p:cNvSpPr txBox="1"/>
            <p:nvPr/>
          </p:nvSpPr>
          <p:spPr>
            <a:xfrm>
              <a:off x="78462" y="31354"/>
              <a:ext cx="8018764" cy="473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~1 week of development</a:t>
              </a:r>
            </a:p>
          </p:txBody>
        </p:sp>
      </p:grpSp>
      <p:grpSp>
        <p:nvGrpSpPr>
          <p:cNvPr id="650" name="Group"/>
          <p:cNvGrpSpPr/>
          <p:nvPr/>
        </p:nvGrpSpPr>
        <p:grpSpPr>
          <a:xfrm>
            <a:off x="14966858" y="9197578"/>
            <a:ext cx="2700445" cy="4055138"/>
            <a:chOff x="0" y="0"/>
            <a:chExt cx="2700443" cy="4055137"/>
          </a:xfrm>
        </p:grpSpPr>
        <p:sp>
          <p:nvSpPr>
            <p:cNvPr id="648" name="3x Daily"/>
            <p:cNvSpPr txBox="1"/>
            <p:nvPr/>
          </p:nvSpPr>
          <p:spPr>
            <a:xfrm>
              <a:off x="919066" y="3366163"/>
              <a:ext cx="1781378"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3x Daily</a:t>
              </a:r>
            </a:p>
          </p:txBody>
        </p:sp>
        <p:sp>
          <p:nvSpPr>
            <p:cNvPr id="649" name="Line"/>
            <p:cNvSpPr/>
            <p:nvPr/>
          </p:nvSpPr>
          <p:spPr>
            <a:xfrm flipH="1">
              <a:off x="0" y="0"/>
              <a:ext cx="2" cy="2579829"/>
            </a:xfrm>
            <a:prstGeom prst="line">
              <a:avLst/>
            </a:prstGeom>
            <a:noFill/>
            <a:ln w="50800" cap="flat">
              <a:solidFill>
                <a:srgbClr val="008400"/>
              </a:solidFill>
              <a:custDash>
                <a:ds d="200000" sp="200000"/>
              </a:custDash>
              <a:miter lim="400000"/>
              <a:tailEnd type="triangle" w="med" len="med"/>
            </a:ln>
            <a:effectLst/>
          </p:spPr>
          <p:txBody>
            <a:bodyPr wrap="square" lIns="45718" tIns="45718" rIns="45718" bIns="45718" numCol="1" anchor="t">
              <a:noAutofit/>
            </a:bodyPr>
            <a:lstStyle/>
            <a:p>
              <a:endParaRPr/>
            </a:p>
          </p:txBody>
        </p:sp>
      </p:grpSp>
      <p:sp>
        <p:nvSpPr>
          <p:cNvPr id="651" name="Line"/>
          <p:cNvSpPr/>
          <p:nvPr/>
        </p:nvSpPr>
        <p:spPr>
          <a:xfrm>
            <a:off x="16488694"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sp>
        <p:nvSpPr>
          <p:cNvPr id="652" name="Line"/>
          <p:cNvSpPr/>
          <p:nvPr/>
        </p:nvSpPr>
        <p:spPr>
          <a:xfrm>
            <a:off x="17978355"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sp>
        <p:nvSpPr>
          <p:cNvPr id="653" name="Line"/>
          <p:cNvSpPr/>
          <p:nvPr/>
        </p:nvSpPr>
        <p:spPr>
          <a:xfrm>
            <a:off x="19468016"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grpSp>
        <p:nvGrpSpPr>
          <p:cNvPr id="663" name="Group"/>
          <p:cNvGrpSpPr/>
          <p:nvPr/>
        </p:nvGrpSpPr>
        <p:grpSpPr>
          <a:xfrm>
            <a:off x="7739908" y="7375921"/>
            <a:ext cx="13689621" cy="3478467"/>
            <a:chOff x="0" y="0"/>
            <a:chExt cx="13689620" cy="3478465"/>
          </a:xfrm>
        </p:grpSpPr>
        <p:grpSp>
          <p:nvGrpSpPr>
            <p:cNvPr id="656" name="Stabilize"/>
            <p:cNvGrpSpPr/>
            <p:nvPr/>
          </p:nvGrpSpPr>
          <p:grpSpPr>
            <a:xfrm>
              <a:off x="4127288" y="1280782"/>
              <a:ext cx="2501710" cy="535783"/>
              <a:chOff x="0" y="0"/>
              <a:chExt cx="2501709" cy="535782"/>
            </a:xfrm>
          </p:grpSpPr>
          <p:sp>
            <p:nvSpPr>
              <p:cNvPr id="654" name="Rounded Rectangle"/>
              <p:cNvSpPr/>
              <p:nvPr/>
            </p:nvSpPr>
            <p:spPr>
              <a:xfrm>
                <a:off x="0" y="0"/>
                <a:ext cx="2501710" cy="535783"/>
              </a:xfrm>
              <a:prstGeom prst="roundRect">
                <a:avLst>
                  <a:gd name="adj" fmla="val 50000"/>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55" name="Stabilize"/>
              <p:cNvSpPr txBox="1"/>
              <p:nvPr/>
            </p:nvSpPr>
            <p:spPr>
              <a:xfrm>
                <a:off x="78462" y="31354"/>
                <a:ext cx="2344785" cy="4730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Stabilize</a:t>
                </a:r>
              </a:p>
            </p:txBody>
          </p:sp>
        </p:grpSp>
        <p:sp>
          <p:nvSpPr>
            <p:cNvPr id="657" name="Line"/>
            <p:cNvSpPr/>
            <p:nvPr/>
          </p:nvSpPr>
          <p:spPr>
            <a:xfrm>
              <a:off x="3887246" y="0"/>
              <a:ext cx="2" cy="1909699"/>
            </a:xfrm>
            <a:prstGeom prst="line">
              <a:avLst/>
            </a:prstGeom>
            <a:noFill/>
            <a:ln w="50800" cap="flat">
              <a:solidFill>
                <a:srgbClr val="A92633"/>
              </a:solidFill>
              <a:custDash>
                <a:ds d="200000" sp="200000"/>
              </a:custDash>
              <a:miter lim="400000"/>
              <a:tailEnd type="triangle" w="med" len="med"/>
            </a:ln>
            <a:effectLst/>
          </p:spPr>
          <p:txBody>
            <a:bodyPr wrap="square" lIns="45718" tIns="45718" rIns="45718" bIns="45718" numCol="1" anchor="t">
              <a:noAutofit/>
            </a:bodyPr>
            <a:lstStyle/>
            <a:p>
              <a:endParaRPr/>
            </a:p>
          </p:txBody>
        </p:sp>
        <p:sp>
          <p:nvSpPr>
            <p:cNvPr id="658" name="Line"/>
            <p:cNvSpPr/>
            <p:nvPr/>
          </p:nvSpPr>
          <p:spPr>
            <a:xfrm>
              <a:off x="3833078" y="2000899"/>
              <a:ext cx="9856544"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sp>
          <p:nvSpPr>
            <p:cNvPr id="659" name="release branch"/>
            <p:cNvSpPr txBox="1"/>
            <p:nvPr/>
          </p:nvSpPr>
          <p:spPr>
            <a:xfrm>
              <a:off x="4402134" y="2630741"/>
              <a:ext cx="3222016"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release branch</a:t>
              </a:r>
            </a:p>
          </p:txBody>
        </p:sp>
        <p:sp>
          <p:nvSpPr>
            <p:cNvPr id="660" name="Weekly"/>
            <p:cNvSpPr txBox="1"/>
            <p:nvPr/>
          </p:nvSpPr>
          <p:spPr>
            <a:xfrm>
              <a:off x="2618658" y="1839186"/>
              <a:ext cx="1620901"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Weekly</a:t>
              </a:r>
            </a:p>
          </p:txBody>
        </p:sp>
        <p:sp>
          <p:nvSpPr>
            <p:cNvPr id="661" name="3 days"/>
            <p:cNvSpPr txBox="1"/>
            <p:nvPr/>
          </p:nvSpPr>
          <p:spPr>
            <a:xfrm>
              <a:off x="4111081" y="618585"/>
              <a:ext cx="1680083" cy="752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r>
                <a:t>3 days</a:t>
              </a:r>
            </a:p>
          </p:txBody>
        </p:sp>
        <p:sp>
          <p:nvSpPr>
            <p:cNvPr id="662" name="All changes from week…"/>
            <p:cNvSpPr txBox="1"/>
            <p:nvPr/>
          </p:nvSpPr>
          <p:spPr>
            <a:xfrm>
              <a:off x="0" y="2471991"/>
              <a:ext cx="4128641" cy="1006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p>
              <a:pPr defTabSz="821530">
                <a:defRPr sz="2800" i="1">
                  <a:solidFill>
                    <a:srgbClr val="000000"/>
                  </a:solidFill>
                  <a:latin typeface="+mn-lt"/>
                  <a:ea typeface="+mn-ea"/>
                  <a:cs typeface="+mn-cs"/>
                  <a:sym typeface="Helvetica"/>
                </a:defRPr>
              </a:pPr>
              <a:r>
                <a:t>All changes from week</a:t>
              </a:r>
            </a:p>
            <a:p>
              <a:pPr defTabSz="821530">
                <a:defRPr sz="2800" i="1">
                  <a:solidFill>
                    <a:srgbClr val="000000"/>
                  </a:solidFill>
                  <a:latin typeface="+mn-lt"/>
                  <a:ea typeface="+mn-ea"/>
                  <a:cs typeface="+mn-cs"/>
                  <a:sym typeface="Helvetica"/>
                </a:defRPr>
              </a:pPr>
              <a:r>
                <a:t>that are ready for release</a:t>
              </a:r>
            </a:p>
          </p:txBody>
        </p:sp>
      </p:grpSp>
      <p:grpSp>
        <p:nvGrpSpPr>
          <p:cNvPr id="669" name="Group"/>
          <p:cNvGrpSpPr/>
          <p:nvPr/>
        </p:nvGrpSpPr>
        <p:grpSpPr>
          <a:xfrm>
            <a:off x="14505499" y="8395442"/>
            <a:ext cx="6210321" cy="1270001"/>
            <a:chOff x="146679" y="376237"/>
            <a:chExt cx="6210320" cy="1270000"/>
          </a:xfrm>
        </p:grpSpPr>
        <p:grpSp>
          <p:nvGrpSpPr>
            <p:cNvPr id="666" name="Release Branch"/>
            <p:cNvGrpSpPr/>
            <p:nvPr/>
          </p:nvGrpSpPr>
          <p:grpSpPr>
            <a:xfrm>
              <a:off x="146679" y="637498"/>
              <a:ext cx="6210322" cy="535784"/>
              <a:chOff x="0" y="0"/>
              <a:chExt cx="6210320" cy="535782"/>
            </a:xfrm>
          </p:grpSpPr>
          <p:sp>
            <p:nvSpPr>
              <p:cNvPr id="664" name="Rounded Rectangle"/>
              <p:cNvSpPr/>
              <p:nvPr/>
            </p:nvSpPr>
            <p:spPr>
              <a:xfrm>
                <a:off x="0" y="0"/>
                <a:ext cx="6210321" cy="535783"/>
              </a:xfrm>
              <a:prstGeom prst="roundRect">
                <a:avLst>
                  <a:gd name="adj" fmla="val 50000"/>
                </a:avLst>
              </a:prstGeom>
              <a:solidFill>
                <a:srgbClr val="008400"/>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65" name="Release Branch"/>
              <p:cNvSpPr/>
              <p:nvPr/>
            </p:nvSpPr>
            <p:spPr>
              <a:xfrm>
                <a:off x="78462" y="267890"/>
                <a:ext cx="605339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Release Branch</a:t>
                </a:r>
              </a:p>
            </p:txBody>
          </p:sp>
        </p:grpSp>
        <p:sp>
          <p:nvSpPr>
            <p:cNvPr id="667" name="4 days"/>
            <p:cNvSpPr/>
            <p:nvPr/>
          </p:nvSpPr>
          <p:spPr>
            <a:xfrm>
              <a:off x="840041" y="3762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r>
                <a:t>4 days</a:t>
              </a:r>
            </a:p>
          </p:txBody>
        </p:sp>
        <p:sp>
          <p:nvSpPr>
            <p:cNvPr id="668" name="All changes that survived stabilizing"/>
            <p:cNvSpPr/>
            <p:nvPr/>
          </p:nvSpPr>
          <p:spPr>
            <a:xfrm>
              <a:off x="4668523" y="3762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2800" i="1">
                  <a:solidFill>
                    <a:srgbClr val="000000"/>
                  </a:solidFill>
                  <a:latin typeface="+mn-lt"/>
                  <a:ea typeface="+mn-ea"/>
                  <a:cs typeface="+mn-cs"/>
                  <a:sym typeface="Helvetica"/>
                </a:defRPr>
              </a:lvl1pPr>
            </a:lstStyle>
            <a:p>
              <a:r>
                <a:t>All changes that survived stabilizing</a:t>
              </a:r>
            </a:p>
          </p:txBody>
        </p:sp>
      </p:grpSp>
      <p:grpSp>
        <p:nvGrpSpPr>
          <p:cNvPr id="672" name="Developers working in their own branch"/>
          <p:cNvGrpSpPr/>
          <p:nvPr/>
        </p:nvGrpSpPr>
        <p:grpSpPr>
          <a:xfrm>
            <a:off x="3509007" y="4275415"/>
            <a:ext cx="8175689" cy="535782"/>
            <a:chOff x="0" y="0"/>
            <a:chExt cx="8175687" cy="535781"/>
          </a:xfrm>
        </p:grpSpPr>
        <p:sp>
          <p:nvSpPr>
            <p:cNvPr id="670" name="Rounded Rectangle"/>
            <p:cNvSpPr/>
            <p:nvPr/>
          </p:nvSpPr>
          <p:spPr>
            <a:xfrm>
              <a:off x="0" y="0"/>
              <a:ext cx="8175688" cy="535782"/>
            </a:xfrm>
            <a:prstGeom prst="roundRect">
              <a:avLst>
                <a:gd name="adj" fmla="val 50000"/>
              </a:avLst>
            </a:prstGeom>
            <a:solidFill>
              <a:srgbClr val="3284C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71" name="Developers working in their own branch"/>
            <p:cNvSpPr txBox="1"/>
            <p:nvPr/>
          </p:nvSpPr>
          <p:spPr>
            <a:xfrm>
              <a:off x="78462" y="31354"/>
              <a:ext cx="8018764" cy="473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Developers working in their own branch</a:t>
              </a:r>
            </a:p>
          </p:txBody>
        </p:sp>
      </p:grpSp>
      <p:sp>
        <p:nvSpPr>
          <p:cNvPr id="673" name="Your change doesn’t go out unless you’re there that day at that time to support it!"/>
          <p:cNvSpPr txBox="1"/>
          <p:nvPr/>
        </p:nvSpPr>
        <p:spPr>
          <a:xfrm>
            <a:off x="9086076" y="12347547"/>
            <a:ext cx="5504708" cy="1438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2800" i="1">
                <a:solidFill>
                  <a:srgbClr val="000000"/>
                </a:solidFill>
                <a:latin typeface="+mn-lt"/>
                <a:ea typeface="+mn-ea"/>
                <a:cs typeface="+mn-cs"/>
                <a:sym typeface="Helvetica"/>
              </a:defRPr>
            </a:lvl1pPr>
          </a:lstStyle>
          <a:p>
            <a:r>
              <a:t>Your change doesn’t go out unless you’re there that day at that time to support it!</a:t>
            </a:r>
          </a:p>
        </p:txBody>
      </p:sp>
      <p:grpSp>
        <p:nvGrpSpPr>
          <p:cNvPr id="682" name="Group"/>
          <p:cNvGrpSpPr/>
          <p:nvPr/>
        </p:nvGrpSpPr>
        <p:grpSpPr>
          <a:xfrm>
            <a:off x="3509008" y="4828717"/>
            <a:ext cx="17882908" cy="3673405"/>
            <a:chOff x="0" y="0"/>
            <a:chExt cx="17882906" cy="3673404"/>
          </a:xfrm>
        </p:grpSpPr>
        <p:grpSp>
          <p:nvGrpSpPr>
            <p:cNvPr id="680" name="Group"/>
            <p:cNvGrpSpPr/>
            <p:nvPr/>
          </p:nvGrpSpPr>
          <p:grpSpPr>
            <a:xfrm>
              <a:off x="0" y="0"/>
              <a:ext cx="17592135" cy="3673405"/>
              <a:chOff x="0" y="0"/>
              <a:chExt cx="17592134" cy="3673404"/>
            </a:xfrm>
          </p:grpSpPr>
          <p:grpSp>
            <p:nvGrpSpPr>
              <p:cNvPr id="676" name="~1 week of development"/>
              <p:cNvGrpSpPr/>
              <p:nvPr/>
            </p:nvGrpSpPr>
            <p:grpSpPr>
              <a:xfrm>
                <a:off x="0" y="1738440"/>
                <a:ext cx="8175689" cy="535783"/>
                <a:chOff x="0" y="0"/>
                <a:chExt cx="8175688" cy="535782"/>
              </a:xfrm>
            </p:grpSpPr>
            <p:sp>
              <p:nvSpPr>
                <p:cNvPr id="674" name="Rounded Rectangle"/>
                <p:cNvSpPr/>
                <p:nvPr/>
              </p:nvSpPr>
              <p:spPr>
                <a:xfrm>
                  <a:off x="0" y="0"/>
                  <a:ext cx="8175689" cy="535783"/>
                </a:xfrm>
                <a:prstGeom prst="roundRect">
                  <a:avLst>
                    <a:gd name="adj" fmla="val 50000"/>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75" name="~1 week of development"/>
                <p:cNvSpPr txBox="1"/>
                <p:nvPr/>
              </p:nvSpPr>
              <p:spPr>
                <a:xfrm>
                  <a:off x="78462" y="31354"/>
                  <a:ext cx="8018764" cy="4730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~1 week of development</a:t>
                  </a:r>
                </a:p>
              </p:txBody>
            </p:sp>
          </p:grpSp>
          <p:sp>
            <p:nvSpPr>
              <p:cNvPr id="677" name="master branch"/>
              <p:cNvSpPr txBox="1"/>
              <p:nvPr/>
            </p:nvSpPr>
            <p:spPr>
              <a:xfrm>
                <a:off x="658849" y="2984430"/>
                <a:ext cx="3128289"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master branch</a:t>
                </a:r>
              </a:p>
            </p:txBody>
          </p:sp>
          <p:sp>
            <p:nvSpPr>
              <p:cNvPr id="678" name="Line"/>
              <p:cNvSpPr/>
              <p:nvPr/>
            </p:nvSpPr>
            <p:spPr>
              <a:xfrm>
                <a:off x="152668" y="2533182"/>
                <a:ext cx="1743946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sp>
            <p:nvSpPr>
              <p:cNvPr id="679" name="Line"/>
              <p:cNvSpPr/>
              <p:nvPr/>
            </p:nvSpPr>
            <p:spPr>
              <a:xfrm flipH="1">
                <a:off x="51814" y="0"/>
                <a:ext cx="8066335" cy="1643419"/>
              </a:xfrm>
              <a:prstGeom prst="line">
                <a:avLst/>
              </a:prstGeom>
              <a:noFill/>
              <a:ln w="50800" cap="flat">
                <a:solidFill>
                  <a:srgbClr val="3284CC"/>
                </a:solidFill>
                <a:custDash>
                  <a:ds d="200000" sp="200000"/>
                </a:custDash>
                <a:miter lim="400000"/>
                <a:tailEnd type="triangle" w="med" len="med"/>
              </a:ln>
              <a:effectLst/>
            </p:spPr>
            <p:txBody>
              <a:bodyPr wrap="square" lIns="45718" tIns="45718" rIns="45718" bIns="45718" numCol="1" anchor="t">
                <a:noAutofit/>
              </a:bodyPr>
              <a:lstStyle/>
              <a:p>
                <a:endParaRPr/>
              </a:p>
            </p:txBody>
          </p:sp>
        </p:grpSp>
        <p:sp>
          <p:nvSpPr>
            <p:cNvPr id="681" name="When feature is ready, push as 1 change to master branch"/>
            <p:cNvSpPr txBox="1"/>
            <p:nvPr/>
          </p:nvSpPr>
          <p:spPr>
            <a:xfrm>
              <a:off x="7095095" y="938100"/>
              <a:ext cx="10787812"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When feature is ready, push as 1 change to master branch</a:t>
              </a:r>
            </a:p>
          </p:txBody>
        </p:sp>
      </p:grpSp>
      <p:grpSp>
        <p:nvGrpSpPr>
          <p:cNvPr id="685" name="Group"/>
          <p:cNvGrpSpPr/>
          <p:nvPr/>
        </p:nvGrpSpPr>
        <p:grpSpPr>
          <a:xfrm>
            <a:off x="3336781" y="11876484"/>
            <a:ext cx="18288002" cy="1366025"/>
            <a:chOff x="0" y="0"/>
            <a:chExt cx="18288001" cy="1366024"/>
          </a:xfrm>
        </p:grpSpPr>
        <p:sp>
          <p:nvSpPr>
            <p:cNvPr id="683" name="production"/>
            <p:cNvSpPr txBox="1"/>
            <p:nvPr/>
          </p:nvSpPr>
          <p:spPr>
            <a:xfrm>
              <a:off x="659855" y="638950"/>
              <a:ext cx="2480259" cy="727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800">
                  <a:solidFill>
                    <a:srgbClr val="000000"/>
                  </a:solidFill>
                  <a:latin typeface="Helvetica Light"/>
                  <a:ea typeface="Helvetica Light"/>
                  <a:cs typeface="Helvetica Light"/>
                  <a:sym typeface="Helvetica Light"/>
                </a:defRPr>
              </a:lvl1pPr>
            </a:lstStyle>
            <a:p>
              <a:r>
                <a:t>production</a:t>
              </a:r>
            </a:p>
          </p:txBody>
        </p:sp>
        <p:sp>
          <p:nvSpPr>
            <p:cNvPr id="684" name="Line"/>
            <p:cNvSpPr/>
            <p:nvPr/>
          </p:nvSpPr>
          <p:spPr>
            <a:xfrm>
              <a:off x="0" y="0"/>
              <a:ext cx="18288003" cy="0"/>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grpSp>
      <p:sp>
        <p:nvSpPr>
          <p:cNvPr id="686" name="“When in doubt back out”"/>
          <p:cNvSpPr txBox="1"/>
          <p:nvPr/>
        </p:nvSpPr>
        <p:spPr>
          <a:xfrm>
            <a:off x="17558507" y="12779347"/>
            <a:ext cx="5504708" cy="574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2800" i="1">
                <a:solidFill>
                  <a:srgbClr val="000000"/>
                </a:solidFill>
                <a:latin typeface="+mn-lt"/>
                <a:ea typeface="+mn-ea"/>
                <a:cs typeface="+mn-cs"/>
                <a:sym typeface="Helvetica"/>
              </a:defRPr>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5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68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100"/>
                                  </p:stCondLst>
                                  <p:iterate>
                                    <p:tmAbs val="0"/>
                                  </p:iterate>
                                  <p:childTnLst>
                                    <p:set>
                                      <p:cBhvr>
                                        <p:cTn id="24" fill="hold"/>
                                        <p:tgtEl>
                                          <p:spTgt spid="651"/>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grpId="7" nodeType="afterEffect">
                                  <p:stCondLst>
                                    <p:cond delay="100"/>
                                  </p:stCondLst>
                                  <p:iterate>
                                    <p:tmAbs val="0"/>
                                  </p:iterate>
                                  <p:childTnLst>
                                    <p:set>
                                      <p:cBhvr>
                                        <p:cTn id="27" fill="hold"/>
                                        <p:tgtEl>
                                          <p:spTgt spid="652"/>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grpId="8" nodeType="afterEffect">
                                  <p:stCondLst>
                                    <p:cond delay="100"/>
                                  </p:stCondLst>
                                  <p:iterate>
                                    <p:tmAbs val="0"/>
                                  </p:iterate>
                                  <p:childTnLst>
                                    <p:set>
                                      <p:cBhvr>
                                        <p:cTn id="30" fill="hold"/>
                                        <p:tgtEl>
                                          <p:spTgt spid="6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6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6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11" animBg="1" advAuto="0"/>
      <p:bldP spid="650" grpId="4" animBg="1" advAuto="0"/>
      <p:bldP spid="651" grpId="6" animBg="1" advAuto="0"/>
      <p:bldP spid="652" grpId="7" animBg="1" advAuto="0"/>
      <p:bldP spid="653" grpId="8" animBg="1" advAuto="0"/>
      <p:bldP spid="663" grpId="2" animBg="1" advAuto="0"/>
      <p:bldP spid="669" grpId="3" animBg="1" advAuto="0"/>
      <p:bldP spid="673" grpId="9" animBg="1" advAuto="0"/>
      <p:bldP spid="682" grpId="1" animBg="1" advAuto="0"/>
      <p:bldP spid="685" grpId="5" animBg="1" advAuto="0"/>
      <p:bldP spid="686" grpId="1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
        <p:nvSpPr>
          <p:cNvPr id="219" name="Cost to Fix a Defect Over Time"/>
          <p:cNvSpPr txBox="1">
            <a:spLocks noGrp="1"/>
          </p:cNvSpPr>
          <p:nvPr>
            <p:ph type="title"/>
          </p:nvPr>
        </p:nvSpPr>
        <p:spPr>
          <a:xfrm>
            <a:off x="1206500" y="1079499"/>
            <a:ext cx="21971000" cy="1433165"/>
          </a:xfrm>
          <a:prstGeom prst="rect">
            <a:avLst/>
          </a:prstGeom>
        </p:spPr>
        <p:txBody>
          <a:bodyPr/>
          <a:lstStyle>
            <a:lvl1pPr>
              <a:defRPr spc="-200"/>
            </a:lvl1pPr>
          </a:lstStyle>
          <a:p>
            <a:r>
              <a:t>Agile Values Fast Quality Feedback Loops</a:t>
            </a:r>
          </a:p>
        </p:txBody>
      </p:sp>
      <p:sp>
        <p:nvSpPr>
          <p:cNvPr id="220" name="Rough estimate"/>
          <p:cNvSpPr txBox="1">
            <a:spLocks noGrp="1"/>
          </p:cNvSpPr>
          <p:nvPr>
            <p:ph type="body" sz="quarter" idx="1"/>
          </p:nvPr>
        </p:nvSpPr>
        <p:spPr>
          <a:xfrm>
            <a:off x="1206500" y="2372961"/>
            <a:ext cx="21971000" cy="934780"/>
          </a:xfrm>
          <a:prstGeom prst="rect">
            <a:avLst/>
          </a:prstGeom>
        </p:spPr>
        <p:txBody>
          <a:bodyPr/>
          <a:lstStyle/>
          <a:p>
            <a:r>
              <a:t>Faster feedback = lower cost to fix bugs</a:t>
            </a:r>
          </a:p>
        </p:txBody>
      </p:sp>
      <p:grpSp>
        <p:nvGrpSpPr>
          <p:cNvPr id="223" name="Group"/>
          <p:cNvGrpSpPr/>
          <p:nvPr/>
        </p:nvGrpSpPr>
        <p:grpSpPr>
          <a:xfrm>
            <a:off x="2952296" y="8302031"/>
            <a:ext cx="8407527" cy="1270001"/>
            <a:chOff x="0" y="527689"/>
            <a:chExt cx="8407526" cy="1270000"/>
          </a:xfrm>
        </p:grpSpPr>
        <p:sp>
          <p:nvSpPr>
            <p:cNvPr id="221" name="Feedback loops we’ve covered: Requirements analysis, unit testing, code review"/>
            <p:cNvSpPr/>
            <p:nvPr/>
          </p:nvSpPr>
          <p:spPr>
            <a:xfrm>
              <a:off x="4076762" y="5276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3100" b="1">
                  <a:solidFill>
                    <a:srgbClr val="000000"/>
                  </a:solidFill>
                </a:defRPr>
              </a:pPr>
              <a:r>
                <a:t>Feedback loops we’ve covered:</a:t>
              </a:r>
              <a:br/>
              <a:r>
                <a:t>Requirements analysis, unit testing</a:t>
              </a:r>
            </a:p>
          </p:txBody>
        </p:sp>
        <p:sp>
          <p:nvSpPr>
            <p:cNvPr id="222" name="Line"/>
            <p:cNvSpPr/>
            <p:nvPr/>
          </p:nvSpPr>
          <p:spPr>
            <a:xfrm>
              <a:off x="0" y="1442457"/>
              <a:ext cx="840752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grpSp>
      <p:grpSp>
        <p:nvGrpSpPr>
          <p:cNvPr id="228" name="Group"/>
          <p:cNvGrpSpPr/>
          <p:nvPr/>
        </p:nvGrpSpPr>
        <p:grpSpPr>
          <a:xfrm>
            <a:off x="6797569" y="4893760"/>
            <a:ext cx="14087484" cy="4451579"/>
            <a:chOff x="0" y="0"/>
            <a:chExt cx="14087482" cy="4451578"/>
          </a:xfrm>
        </p:grpSpPr>
        <p:grpSp>
          <p:nvGrpSpPr>
            <p:cNvPr id="226" name="Group"/>
            <p:cNvGrpSpPr/>
            <p:nvPr/>
          </p:nvGrpSpPr>
          <p:grpSpPr>
            <a:xfrm>
              <a:off x="0" y="906342"/>
              <a:ext cx="5526997" cy="3205087"/>
              <a:chOff x="0" y="527888"/>
              <a:chExt cx="5526996" cy="3205086"/>
            </a:xfrm>
          </p:grpSpPr>
          <p:sp>
            <p:nvSpPr>
              <p:cNvPr id="224" name="Line"/>
              <p:cNvSpPr/>
              <p:nvPr/>
            </p:nvSpPr>
            <p:spPr>
              <a:xfrm>
                <a:off x="4270461" y="1150688"/>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25"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3100">
                    <a:solidFill>
                      <a:srgbClr val="000000"/>
                    </a:solidFill>
                  </a:defRPr>
                </a:pPr>
                <a:r>
                  <a:t>Old feedback loop: do this infrequently</a:t>
                </a:r>
                <a:br/>
                <a:r>
                  <a:t>New feedback loop: do this continuously</a:t>
                </a:r>
              </a:p>
            </p:txBody>
          </p:sp>
        </p:grpSp>
        <p:sp>
          <p:nvSpPr>
            <p:cNvPr id="229" name="Connection Line"/>
            <p:cNvSpPr/>
            <p:nvPr/>
          </p:nvSpPr>
          <p:spPr>
            <a:xfrm>
              <a:off x="4779617" y="0"/>
              <a:ext cx="9307866" cy="44515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942" y="19820"/>
                    <a:pt x="17142" y="12620"/>
                    <a:pt x="21600" y="0"/>
                  </a:cubicBezTo>
                </a:path>
              </a:pathLst>
            </a:custGeom>
            <a:noFill/>
            <a:ln w="190500" cap="flat">
              <a:solidFill>
                <a:srgbClr val="F14C0E"/>
              </a:solidFill>
              <a:prstDash val="solid"/>
              <a:round/>
            </a:ln>
            <a:effectLst/>
          </p:spPr>
          <p:txBody>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91" name="Chuck Rossi, Director Software Infrastructure &amp; Release Engineering @ Facebook"/>
          <p:cNvSpPr txBox="1">
            <a:spLocks noGrp="1"/>
          </p:cNvSpPr>
          <p:nvPr>
            <p:ph type="body" sz="quarter" idx="1"/>
          </p:nvPr>
        </p:nvSpPr>
        <p:spPr>
          <a:xfrm>
            <a:off x="1206500" y="2760615"/>
            <a:ext cx="21971000" cy="934780"/>
          </a:xfrm>
          <a:prstGeom prst="rect">
            <a:avLst/>
          </a:prstGeom>
        </p:spPr>
        <p:txBody>
          <a:bodyPr/>
          <a:lstStyle>
            <a:lvl1pPr defTabSz="660400">
              <a:defRPr sz="4400"/>
            </a:lvl1pPr>
          </a:lstStyle>
          <a:p>
            <a:r>
              <a:t>Chuck Rossi, Director Software Infrastructure &amp; Release Engineering @ Facebook</a:t>
            </a:r>
          </a:p>
        </p:txBody>
      </p:sp>
      <p:sp>
        <p:nvSpPr>
          <p:cNvPr id="692"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907059" y="4600499"/>
            <a:ext cx="12544546" cy="5811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a:defRPr sz="4700">
                <a:solidFill>
                  <a:srgbClr val="000000"/>
                </a:solidFill>
              </a:defRPr>
            </a:pPr>
            <a:r>
              <a:t>“Our main goal was to make sure that the new system made people’s experience better — or at the very least, didn’t make it worse. After almost exactly a year of planning and development, over the course of three days in April 2017 </a:t>
            </a:r>
            <a:r>
              <a:rPr b="1"/>
              <a:t>we enabled</a:t>
            </a:r>
            <a:r>
              <a:t> </a:t>
            </a:r>
            <a:r>
              <a:rPr b="1"/>
              <a:t>100 percent of our production web servers to run code deployed directly from master</a:t>
            </a:r>
            <a:r>
              <a:t>.”</a:t>
            </a:r>
          </a:p>
        </p:txBody>
      </p:sp>
      <p:pic>
        <p:nvPicPr>
          <p:cNvPr id="693" name="Image" descr="Image"/>
          <p:cNvPicPr>
            <a:picLocks noChangeAspect="1"/>
          </p:cNvPicPr>
          <p:nvPr/>
        </p:nvPicPr>
        <p:blipFill>
          <a:blip r:embed="rId3"/>
          <a:stretch>
            <a:fillRect/>
          </a:stretch>
        </p:blipFill>
        <p:spPr>
          <a:xfrm>
            <a:off x="932395" y="3943350"/>
            <a:ext cx="9512499" cy="7126446"/>
          </a:xfrm>
          <a:prstGeom prst="rect">
            <a:avLst/>
          </a:prstGeom>
          <a:ln w="12700">
            <a:miter lim="400000"/>
          </a:ln>
        </p:spPr>
      </p:pic>
      <p:sp>
        <p:nvSpPr>
          <p:cNvPr id="694" name="“Rapid release at massive scale” https://engineering.fb.com/2017/08/31/web/rapid-release-at-massive-scale/"/>
          <p:cNvSpPr txBox="1"/>
          <p:nvPr/>
        </p:nvSpPr>
        <p:spPr>
          <a:xfrm>
            <a:off x="4680356" y="12926517"/>
            <a:ext cx="15023288"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“Rapid release at massive scale” </a:t>
            </a:r>
            <a:r>
              <a:rPr u="sng" dirty="0">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99" name="Post-2016: Truly continuous releases from master branch"/>
          <p:cNvSpPr txBox="1">
            <a:spLocks noGrp="1"/>
          </p:cNvSpPr>
          <p:nvPr>
            <p:ph type="body" sz="quarter" idx="1"/>
          </p:nvPr>
        </p:nvSpPr>
        <p:spPr>
          <a:xfrm>
            <a:off x="1206500" y="2372961"/>
            <a:ext cx="21971000" cy="934780"/>
          </a:xfrm>
          <a:prstGeom prst="rect">
            <a:avLst/>
          </a:prstGeom>
        </p:spPr>
        <p:txBody>
          <a:bodyPr/>
          <a:lstStyle/>
          <a:p>
            <a:r>
              <a:t>Post-2016: Truly continuous releases from master branch</a:t>
            </a:r>
          </a:p>
        </p:txBody>
      </p:sp>
      <p:pic>
        <p:nvPicPr>
          <p:cNvPr id="700" name="GIYNPgGn5SctXdIGAAAAAAAkALkybj0JAAAB.jpg" descr="GIYNPgGn5SctXdIGAAAAAAAkALkybj0JAAAB.jpg"/>
          <p:cNvPicPr>
            <a:picLocks noChangeAspect="1"/>
          </p:cNvPicPr>
          <p:nvPr/>
        </p:nvPicPr>
        <p:blipFill>
          <a:blip r:embed="rId3"/>
          <a:stretch>
            <a:fillRect/>
          </a:stretch>
        </p:blipFill>
        <p:spPr>
          <a:xfrm>
            <a:off x="5619750" y="4729434"/>
            <a:ext cx="13144500" cy="7393783"/>
          </a:xfrm>
          <a:prstGeom prst="rect">
            <a:avLst/>
          </a:prstGeom>
          <a:ln w="12700">
            <a:miter lim="400000"/>
          </a:ln>
        </p:spPr>
      </p:pic>
      <p:sp>
        <p:nvSpPr>
          <p:cNvPr id="701" name="https://engineering.fb.com/2017/08/31/web/rapid-release-at-massive-scale/"/>
          <p:cNvSpPr txBox="1"/>
          <p:nvPr/>
        </p:nvSpPr>
        <p:spPr>
          <a:xfrm>
            <a:off x="5461045" y="12169889"/>
            <a:ext cx="13051664" cy="522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642937">
              <a:lnSpc>
                <a:spcPct val="117999"/>
              </a:lnSpc>
              <a:defRPr sz="3000" u="sng">
                <a:solidFill>
                  <a:srgbClr val="0000FF"/>
                </a:solidFill>
                <a:uFill>
                  <a:solidFill>
                    <a:srgbClr val="0000FF"/>
                  </a:solidFill>
                </a:uFill>
                <a:hlinkClick r:id="rId4"/>
              </a:defRPr>
            </a:lvl1pPr>
          </a:lstStyle>
          <a:p>
            <a:pPr>
              <a:defRPr>
                <a:solidFill>
                  <a:srgbClr val="000000"/>
                </a:solidFill>
                <a:uFillTx/>
              </a:defRPr>
            </a:pPr>
            <a:r>
              <a:rPr>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Monitoring"/>
          <p:cNvSpPr txBox="1">
            <a:spLocks noGrp="1"/>
          </p:cNvSpPr>
          <p:nvPr>
            <p:ph type="title"/>
          </p:nvPr>
        </p:nvSpPr>
        <p:spPr>
          <a:xfrm>
            <a:off x="1206500" y="1079499"/>
            <a:ext cx="21971000" cy="1433165"/>
          </a:xfrm>
          <a:prstGeom prst="rect">
            <a:avLst/>
          </a:prstGeom>
        </p:spPr>
        <p:txBody>
          <a:bodyPr/>
          <a:lstStyle>
            <a:lvl1pPr>
              <a:defRPr spc="-200"/>
            </a:lvl1pPr>
          </a:lstStyle>
          <a:p>
            <a:r>
              <a:t>Monitoring</a:t>
            </a:r>
          </a:p>
        </p:txBody>
      </p:sp>
      <p:sp>
        <p:nvSpPr>
          <p:cNvPr id="706" name="The last step in continuous deployment: track metrics"/>
          <p:cNvSpPr txBox="1">
            <a:spLocks noGrp="1"/>
          </p:cNvSpPr>
          <p:nvPr>
            <p:ph type="body" sz="quarter" idx="1"/>
          </p:nvPr>
        </p:nvSpPr>
        <p:spPr>
          <a:xfrm>
            <a:off x="1206500" y="2372961"/>
            <a:ext cx="21971000" cy="934780"/>
          </a:xfrm>
          <a:prstGeom prst="rect">
            <a:avLst/>
          </a:prstGeom>
        </p:spPr>
        <p:txBody>
          <a:bodyPr/>
          <a:lstStyle/>
          <a:p>
            <a:r>
              <a:t>The last step in continuous deployment: track metrics</a:t>
            </a:r>
          </a:p>
        </p:txBody>
      </p:sp>
      <p:sp>
        <p:nvSpPr>
          <p:cNvPr id="707" name="Hardwa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536447" indent="-536447" defTabSz="2145738">
              <a:spcBef>
                <a:spcPts val="3900"/>
              </a:spcBef>
              <a:defRPr sz="4200"/>
            </a:pPr>
            <a:r>
              <a:t>Hardware</a:t>
            </a:r>
          </a:p>
          <a:p>
            <a:pPr marL="1057994" lvl="1" indent="-521546" defTabSz="2145738">
              <a:spcBef>
                <a:spcPts val="3900"/>
              </a:spcBef>
              <a:defRPr sz="4200"/>
            </a:pPr>
            <a:r>
              <a:t>Voltages, temperatures, fan speeds, component health</a:t>
            </a:r>
          </a:p>
          <a:p>
            <a:pPr marL="536447" indent="-536447" defTabSz="2145738">
              <a:spcBef>
                <a:spcPts val="3900"/>
              </a:spcBef>
              <a:defRPr sz="4200"/>
            </a:pPr>
            <a:r>
              <a:t>OS</a:t>
            </a:r>
          </a:p>
          <a:p>
            <a:pPr marL="1057994" lvl="1" indent="-521546" defTabSz="2145738">
              <a:spcBef>
                <a:spcPts val="3900"/>
              </a:spcBef>
              <a:defRPr sz="4200"/>
            </a:pPr>
            <a:r>
              <a:t>Memory usage, swap usage, disk space, CPU load</a:t>
            </a:r>
          </a:p>
          <a:p>
            <a:pPr marL="536447" indent="-536447" defTabSz="2145738">
              <a:spcBef>
                <a:spcPts val="3900"/>
              </a:spcBef>
              <a:defRPr sz="4200"/>
            </a:pPr>
            <a:r>
              <a:t>Middleware</a:t>
            </a:r>
          </a:p>
          <a:p>
            <a:pPr marL="1057994" lvl="1" indent="-521546" defTabSz="2145738">
              <a:spcBef>
                <a:spcPts val="3900"/>
              </a:spcBef>
              <a:defRPr sz="4200"/>
            </a:pPr>
            <a:r>
              <a:t>Memory, thread/db connection pools, connections, response time</a:t>
            </a:r>
          </a:p>
          <a:p>
            <a:pPr marL="521546" indent="-521546" defTabSz="2145738">
              <a:spcBef>
                <a:spcPts val="3900"/>
              </a:spcBef>
              <a:defRPr sz="4200"/>
            </a:pPr>
            <a:r>
              <a:t>Applications</a:t>
            </a:r>
          </a:p>
          <a:p>
            <a:pPr marL="1057994" lvl="1" indent="-521546" defTabSz="2145738">
              <a:spcBef>
                <a:spcPts val="3900"/>
              </a:spcBef>
              <a:defRPr sz="4200"/>
            </a:pPr>
            <a:r>
              <a:t>Business transactions, conversion rate, status of 3rd party components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Title 1"/>
          <p:cNvSpPr txBox="1">
            <a:spLocks noGrp="1"/>
          </p:cNvSpPr>
          <p:nvPr>
            <p:ph type="title"/>
          </p:nvPr>
        </p:nvSpPr>
        <p:spPr>
          <a:xfrm>
            <a:off x="1206500" y="1079499"/>
            <a:ext cx="21971000" cy="1433165"/>
          </a:xfrm>
          <a:prstGeom prst="rect">
            <a:avLst/>
          </a:prstGeom>
        </p:spPr>
        <p:txBody>
          <a:bodyPr/>
          <a:lstStyle>
            <a:lvl1pPr>
              <a:defRPr sz="7600" spc="-200"/>
            </a:lvl1pPr>
          </a:lstStyle>
          <a:p>
            <a:r>
              <a:t>Monitoring Services Aggregate System Status</a:t>
            </a:r>
          </a:p>
        </p:txBody>
      </p:sp>
      <p:sp>
        <p:nvSpPr>
          <p:cNvPr id="712"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13" name="Text Placeholder 3"/>
          <p:cNvSpPr txBox="1">
            <a:spLocks noGrp="1"/>
          </p:cNvSpPr>
          <p:nvPr>
            <p:ph type="body" idx="21"/>
          </p:nvPr>
        </p:nvSpPr>
        <p:spPr>
          <a:prstGeom prst="rect">
            <a:avLst/>
          </a:prstGeom>
        </p:spPr>
        <p:txBody>
          <a:bodyPr/>
          <a:lstStyle/>
          <a:p>
            <a:endParaRPr/>
          </a:p>
        </p:txBody>
      </p:sp>
      <p:pic>
        <p:nvPicPr>
          <p:cNvPr id="714" name="Picture 5" descr="Picture 5"/>
          <p:cNvPicPr>
            <a:picLocks noChangeAspect="1"/>
          </p:cNvPicPr>
          <p:nvPr/>
        </p:nvPicPr>
        <p:blipFill>
          <a:blip r:embed="rId3"/>
          <a:stretch>
            <a:fillRect/>
          </a:stretch>
        </p:blipFill>
        <p:spPr>
          <a:xfrm>
            <a:off x="1710813" y="2581915"/>
            <a:ext cx="19644853" cy="11134085"/>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1"/>
          <p:cNvSpPr txBox="1">
            <a:spLocks noGrp="1"/>
          </p:cNvSpPr>
          <p:nvPr>
            <p:ph type="title"/>
          </p:nvPr>
        </p:nvSpPr>
        <p:spPr>
          <a:prstGeom prst="rect">
            <a:avLst/>
          </a:prstGeom>
        </p:spPr>
        <p:txBody>
          <a:bodyPr/>
          <a:lstStyle>
            <a:lvl1pPr>
              <a:defRPr sz="7600" spc="-200"/>
            </a:lvl1pPr>
          </a:lstStyle>
          <a:p>
            <a:r>
              <a:t>Monitoring Dashboards Help Gather Insights</a:t>
            </a:r>
          </a:p>
        </p:txBody>
      </p:sp>
      <p:sp>
        <p:nvSpPr>
          <p:cNvPr id="719"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20" name="Text Placeholder 3"/>
          <p:cNvSpPr txBox="1">
            <a:spLocks noGrp="1"/>
          </p:cNvSpPr>
          <p:nvPr>
            <p:ph type="body" idx="21"/>
          </p:nvPr>
        </p:nvSpPr>
        <p:spPr>
          <a:xfrm>
            <a:off x="1206500" y="4248503"/>
            <a:ext cx="21971000" cy="8256014"/>
          </a:xfrm>
          <a:prstGeom prst="rect">
            <a:avLst/>
          </a:prstGeom>
        </p:spPr>
        <p:txBody>
          <a:bodyPr/>
          <a:lstStyle/>
          <a:p>
            <a:endParaRPr/>
          </a:p>
        </p:txBody>
      </p:sp>
      <p:pic>
        <p:nvPicPr>
          <p:cNvPr id="721" name="Image" descr="Image"/>
          <p:cNvPicPr>
            <a:picLocks noChangeAspect="1"/>
          </p:cNvPicPr>
          <p:nvPr/>
        </p:nvPicPr>
        <p:blipFill>
          <a:blip r:embed="rId3"/>
          <a:stretch>
            <a:fillRect/>
          </a:stretch>
        </p:blipFill>
        <p:spPr>
          <a:xfrm>
            <a:off x="643237" y="3535944"/>
            <a:ext cx="11977721" cy="9661786"/>
          </a:xfrm>
          <a:prstGeom prst="rect">
            <a:avLst/>
          </a:prstGeom>
          <a:ln w="12700">
            <a:miter lim="400000"/>
          </a:ln>
        </p:spPr>
      </p:pic>
      <p:pic>
        <p:nvPicPr>
          <p:cNvPr id="722" name="Image" descr="Image"/>
          <p:cNvPicPr>
            <a:picLocks noChangeAspect="1"/>
          </p:cNvPicPr>
          <p:nvPr/>
        </p:nvPicPr>
        <p:blipFill>
          <a:blip r:embed="rId4"/>
          <a:stretch>
            <a:fillRect/>
          </a:stretch>
        </p:blipFill>
        <p:spPr>
          <a:xfrm>
            <a:off x="13549136" y="3146039"/>
            <a:ext cx="10191627" cy="9661787"/>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Title 1"/>
          <p:cNvSpPr txBox="1">
            <a:spLocks noGrp="1"/>
          </p:cNvSpPr>
          <p:nvPr>
            <p:ph type="title"/>
          </p:nvPr>
        </p:nvSpPr>
        <p:spPr>
          <a:xfrm>
            <a:off x="1206500" y="1079499"/>
            <a:ext cx="21971000" cy="1433165"/>
          </a:xfrm>
          <a:prstGeom prst="rect">
            <a:avLst/>
          </a:prstGeom>
        </p:spPr>
        <p:txBody>
          <a:bodyPr/>
          <a:lstStyle>
            <a:lvl1pPr>
              <a:defRPr sz="7600" spc="-200"/>
            </a:lvl1pPr>
          </a:lstStyle>
          <a:p>
            <a:r>
              <a:t>Monitoring Services Take Automated Actions</a:t>
            </a:r>
          </a:p>
        </p:txBody>
      </p:sp>
      <p:sp>
        <p:nvSpPr>
          <p:cNvPr id="727"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28" name="Text Placeholder 3"/>
          <p:cNvSpPr txBox="1">
            <a:spLocks noGrp="1"/>
          </p:cNvSpPr>
          <p:nvPr>
            <p:ph type="body" idx="21"/>
          </p:nvPr>
        </p:nvSpPr>
        <p:spPr>
          <a:prstGeom prst="rect">
            <a:avLst/>
          </a:prstGeom>
        </p:spPr>
        <p:txBody>
          <a:bodyPr/>
          <a:lstStyle/>
          <a:p>
            <a:endParaRPr/>
          </a:p>
        </p:txBody>
      </p:sp>
      <p:pic>
        <p:nvPicPr>
          <p:cNvPr id="729"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Monitoring"/>
          <p:cNvSpPr txBox="1">
            <a:spLocks noGrp="1"/>
          </p:cNvSpPr>
          <p:nvPr>
            <p:ph type="title"/>
          </p:nvPr>
        </p:nvSpPr>
        <p:spPr>
          <a:xfrm>
            <a:off x="1206500" y="1079499"/>
            <a:ext cx="21971000" cy="1433165"/>
          </a:xfrm>
          <a:prstGeom prst="rect">
            <a:avLst/>
          </a:prstGeom>
        </p:spPr>
        <p:txBody>
          <a:bodyPr/>
          <a:lstStyle/>
          <a:p>
            <a:pPr>
              <a:defRPr sz="7600" spc="-200"/>
            </a:pPr>
            <a:r>
              <a:t>Monitoring Services Take Automated Actions</a:t>
            </a:r>
          </a:p>
        </p:txBody>
      </p:sp>
      <p:sp>
        <p:nvSpPr>
          <p:cNvPr id="734" name="Automatically detecting irregular behavior at Netflix"/>
          <p:cNvSpPr txBox="1">
            <a:spLocks noGrp="1"/>
          </p:cNvSpPr>
          <p:nvPr>
            <p:ph type="body" sz="quarter" idx="1"/>
          </p:nvPr>
        </p:nvSpPr>
        <p:spPr>
          <a:xfrm>
            <a:off x="1206500" y="2372961"/>
            <a:ext cx="21971000" cy="934780"/>
          </a:xfrm>
          <a:prstGeom prst="rect">
            <a:avLst/>
          </a:prstGeom>
        </p:spPr>
        <p:txBody>
          <a:bodyPr/>
          <a:lstStyle/>
          <a:p>
            <a:r>
              <a:t>Automatically detecting irregular behavior at Netflix</a:t>
            </a:r>
          </a:p>
        </p:txBody>
      </p:sp>
      <p:sp>
        <p:nvSpPr>
          <p:cNvPr id="735" name="Slide bullet text"/>
          <p:cNvSpPr txBox="1">
            <a:spLocks noGrp="1"/>
          </p:cNvSpPr>
          <p:nvPr>
            <p:ph type="body" idx="21"/>
          </p:nvPr>
        </p:nvSpPr>
        <p:spPr>
          <a:prstGeom prst="rect">
            <a:avLst/>
          </a:prstGeom>
        </p:spPr>
        <p:txBody>
          <a:bodyPr/>
          <a:lstStyle/>
          <a:p>
            <a:endParaRPr/>
          </a:p>
        </p:txBody>
      </p:sp>
      <p:pic>
        <p:nvPicPr>
          <p:cNvPr id="73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737" name="https://www.youtube.com/watch?v=qyzymLlj9ag"/>
          <p:cNvSpPr txBox="1"/>
          <p:nvPr/>
        </p:nvSpPr>
        <p:spPr>
          <a:xfrm>
            <a:off x="13529482" y="13057474"/>
            <a:ext cx="620161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hlinkClick r:id="rId4"/>
              </a:defRPr>
            </a:lvl1pPr>
          </a:lstStyle>
          <a:p>
            <a:pPr>
              <a:defRPr>
                <a:solidFill>
                  <a:srgbClr val="5E5E5E"/>
                </a:solidFill>
                <a:uFillTx/>
              </a:defRPr>
            </a:pPr>
            <a:r>
              <a:rPr>
                <a:solidFill>
                  <a:srgbClr val="0000FF"/>
                </a:solidFill>
                <a:uFill>
                  <a:solidFill>
                    <a:srgbClr val="0000FF"/>
                  </a:solidFill>
                </a:uFill>
                <a:hlinkClick r:id="rId4"/>
              </a:rPr>
              <a:t>https://www.youtube.com/watch?v=qyzymLlj9ag</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42" name="A/B T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a:t>
            </a:r>
          </a:p>
        </p:txBody>
      </p:sp>
      <p:sp>
        <p:nvSpPr>
          <p:cNvPr id="743" name="Ways to test new features for usability, popularity, performance without a focus group…"/>
          <p:cNvSpPr txBox="1">
            <a:spLocks noGrp="1"/>
          </p:cNvSpPr>
          <p:nvPr>
            <p:ph type="body" idx="1"/>
          </p:nvPr>
        </p:nvSpPr>
        <p:spPr>
          <a:prstGeom prst="rect">
            <a:avLst/>
          </a:prstGeom>
        </p:spPr>
        <p:txBody>
          <a:bodyPr/>
          <a:lstStyle/>
          <a:p>
            <a:r>
              <a:t>Ways to test new features for usability, popularity, performance without a focus group</a:t>
            </a:r>
          </a:p>
          <a:p>
            <a:r>
              <a:t>Show 50% of your site visitors version A, 50% version B, collect metrics on each, decide which is better</a:t>
            </a:r>
          </a:p>
        </p:txBody>
      </p:sp>
      <p:pic>
        <p:nvPicPr>
          <p:cNvPr id="744" name="Image" descr="Image"/>
          <p:cNvPicPr>
            <a:picLocks noChangeAspect="1"/>
          </p:cNvPicPr>
          <p:nvPr/>
        </p:nvPicPr>
        <p:blipFill>
          <a:blip r:embed="rId3"/>
          <a:stretch>
            <a:fillRect/>
          </a:stretch>
        </p:blipFill>
        <p:spPr>
          <a:xfrm>
            <a:off x="6269232" y="7887257"/>
            <a:ext cx="11845536" cy="573676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49"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750" name="Used to test advertising strategies (and Facebook functionality)…"/>
          <p:cNvSpPr txBox="1">
            <a:spLocks noGrp="1"/>
          </p:cNvSpPr>
          <p:nvPr>
            <p:ph type="body" idx="1"/>
          </p:nvPr>
        </p:nvSpPr>
        <p:spPr>
          <a:prstGeom prst="rect">
            <a:avLst/>
          </a:prstGeom>
        </p:spPr>
        <p:txBody>
          <a:bodyPr/>
          <a:lstStyle/>
          <a:p>
            <a:r>
              <a:t>Used to test advertising strategies (and Facebook functionality)</a:t>
            </a:r>
          </a:p>
          <a:p>
            <a:r>
              <a:t>Segment audience and define KPIs, collect results</a:t>
            </a:r>
          </a:p>
        </p:txBody>
      </p:sp>
      <p:sp>
        <p:nvSpPr>
          <p:cNvPr id="751"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5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53" name="Image" descr="Image"/>
          <p:cNvPicPr>
            <a:picLocks noChangeAspect="1"/>
          </p:cNvPicPr>
          <p:nvPr/>
        </p:nvPicPr>
        <p:blipFill>
          <a:blip r:embed="rId5"/>
          <a:stretch>
            <a:fillRect/>
          </a:stretch>
        </p:blipFill>
        <p:spPr>
          <a:xfrm>
            <a:off x="6211427" y="6306473"/>
            <a:ext cx="11961146" cy="670335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58"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759"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6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61" name="Image" descr="Image"/>
          <p:cNvPicPr>
            <a:picLocks noChangeAspect="1"/>
          </p:cNvPicPr>
          <p:nvPr/>
        </p:nvPicPr>
        <p:blipFill>
          <a:blip r:embed="rId5"/>
          <a:stretch>
            <a:fillRect/>
          </a:stretch>
        </p:blipFill>
        <p:spPr>
          <a:xfrm>
            <a:off x="5692116" y="4688699"/>
            <a:ext cx="12999768" cy="741668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
        <p:nvSpPr>
          <p:cNvPr id="234" name="Cost to Fix a Defect Over Time"/>
          <p:cNvSpPr txBox="1">
            <a:spLocks noGrp="1"/>
          </p:cNvSpPr>
          <p:nvPr>
            <p:ph type="title"/>
          </p:nvPr>
        </p:nvSpPr>
        <p:spPr>
          <a:prstGeom prst="rect">
            <a:avLst/>
          </a:prstGeom>
        </p:spPr>
        <p:txBody>
          <a:bodyPr/>
          <a:lstStyle>
            <a:lvl1pPr>
              <a:defRPr spc="-200"/>
            </a:lvl1pPr>
          </a:lstStyle>
          <a:p>
            <a:r>
              <a:t>Continuous Integration</a:t>
            </a:r>
          </a:p>
        </p:txBody>
      </p:sp>
      <p:sp>
        <p:nvSpPr>
          <p:cNvPr id="235" name="Rough estimate"/>
          <p:cNvSpPr txBox="1">
            <a:spLocks noGrp="1"/>
          </p:cNvSpPr>
          <p:nvPr>
            <p:ph type="body" sz="quarter" idx="1"/>
          </p:nvPr>
        </p:nvSpPr>
        <p:spPr>
          <a:xfrm>
            <a:off x="1206500" y="2372961"/>
            <a:ext cx="21971000" cy="934780"/>
          </a:xfrm>
          <a:prstGeom prst="rect">
            <a:avLst/>
          </a:prstGeom>
        </p:spPr>
        <p:txBody>
          <a:bodyPr/>
          <a:lstStyle/>
          <a:p>
            <a:r>
              <a:t>Fast feedback on integration errors</a:t>
            </a:r>
          </a:p>
        </p:txBody>
      </p:sp>
      <p:grpSp>
        <p:nvGrpSpPr>
          <p:cNvPr id="238" name="Group"/>
          <p:cNvGrpSpPr/>
          <p:nvPr/>
        </p:nvGrpSpPr>
        <p:grpSpPr>
          <a:xfrm>
            <a:off x="6385494" y="6614384"/>
            <a:ext cx="5356311" cy="2758220"/>
            <a:chOff x="0" y="527888"/>
            <a:chExt cx="5356310" cy="2758219"/>
          </a:xfrm>
        </p:grpSpPr>
        <p:sp>
          <p:nvSpPr>
            <p:cNvPr id="236" name="Line"/>
            <p:cNvSpPr/>
            <p:nvPr/>
          </p:nvSpPr>
          <p:spPr>
            <a:xfrm>
              <a:off x="3313585" y="1115458"/>
              <a:ext cx="1692068" cy="2170651"/>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37" name="Old feedback loop: do this infrequently New feedback loop: do this continuously"/>
            <p:cNvSpPr/>
            <p:nvPr/>
          </p:nvSpPr>
          <p:spPr>
            <a:xfrm>
              <a:off x="0" y="527888"/>
              <a:ext cx="53563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100">
                  <a:solidFill>
                    <a:srgbClr val="000000"/>
                  </a:solidFill>
                </a:defRPr>
              </a:lvl1pPr>
            </a:lstStyle>
            <a:p>
              <a:r>
                <a:t>Continuous Integration Automates Large Test Suites</a:t>
              </a:r>
            </a:p>
          </p:txBody>
        </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66"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767"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68"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69" name="Image" descr="Image"/>
          <p:cNvPicPr>
            <a:picLocks noChangeAspect="1"/>
          </p:cNvPicPr>
          <p:nvPr/>
        </p:nvPicPr>
        <p:blipFill>
          <a:blip r:embed="rId5"/>
          <a:stretch>
            <a:fillRect/>
          </a:stretch>
        </p:blipFill>
        <p:spPr>
          <a:xfrm>
            <a:off x="5433367" y="4594835"/>
            <a:ext cx="13517266" cy="7604414"/>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74"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775"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7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77" name="Image" descr="Image"/>
          <p:cNvPicPr>
            <a:picLocks noChangeAspect="1"/>
          </p:cNvPicPr>
          <p:nvPr/>
        </p:nvPicPr>
        <p:blipFill>
          <a:blip r:embed="rId5"/>
          <a:stretch>
            <a:fillRect/>
          </a:stretch>
        </p:blipFill>
        <p:spPr>
          <a:xfrm>
            <a:off x="4670879" y="4455648"/>
            <a:ext cx="15042241" cy="8479096"/>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Beware of Metrics"/>
          <p:cNvSpPr txBox="1">
            <a:spLocks noGrp="1"/>
          </p:cNvSpPr>
          <p:nvPr>
            <p:ph type="title"/>
          </p:nvPr>
        </p:nvSpPr>
        <p:spPr>
          <a:prstGeom prst="rect">
            <a:avLst/>
          </a:prstGeom>
        </p:spPr>
        <p:txBody>
          <a:bodyPr/>
          <a:lstStyle/>
          <a:p>
            <a:r>
              <a:t>Beware of Metrics</a:t>
            </a:r>
          </a:p>
        </p:txBody>
      </p:sp>
      <p:sp>
        <p:nvSpPr>
          <p:cNvPr id="782" name="McNamara Fallac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McNamara Fallacy</a:t>
            </a:r>
          </a:p>
        </p:txBody>
      </p:sp>
      <p:sp>
        <p:nvSpPr>
          <p:cNvPr id="783" name="Measure whatever can be easily measured…"/>
          <p:cNvSpPr txBox="1">
            <a:spLocks noGrp="1"/>
          </p:cNvSpPr>
          <p:nvPr>
            <p:ph type="body" sz="half" idx="1"/>
          </p:nvPr>
        </p:nvSpPr>
        <p:spPr>
          <a:xfrm>
            <a:off x="1206500" y="4248504"/>
            <a:ext cx="14055194" cy="8256012"/>
          </a:xfrm>
          <a:prstGeom prst="rect">
            <a:avLst/>
          </a:prstGeom>
        </p:spPr>
        <p:txBody>
          <a:bodyPr/>
          <a:lstStyle/>
          <a:p>
            <a:r>
              <a:t>Measure whatever can be easily measured</a:t>
            </a:r>
          </a:p>
          <a:p>
            <a:r>
              <a:t>Disregard that which cannot be measured easily</a:t>
            </a:r>
          </a:p>
          <a:p>
            <a:r>
              <a:t>Presume that which cannot be measured easily is not important</a:t>
            </a:r>
          </a:p>
          <a:p>
            <a:r>
              <a:t>Presume that which cannot be measured easily does not exist</a:t>
            </a:r>
          </a:p>
        </p:txBody>
      </p:sp>
      <p:pic>
        <p:nvPicPr>
          <p:cNvPr id="784" name="Robert_McNamara_at_a_cabinet_meeting,_22_Nov_1967.jpg" descr="Robert_McNamara_at_a_cabinet_meeting,_22_Nov_1967.jpg"/>
          <p:cNvPicPr>
            <a:picLocks noChangeAspect="1"/>
          </p:cNvPicPr>
          <p:nvPr/>
        </p:nvPicPr>
        <p:blipFill>
          <a:blip r:embed="rId3"/>
          <a:stretch>
            <a:fillRect/>
          </a:stretch>
        </p:blipFill>
        <p:spPr>
          <a:xfrm>
            <a:off x="15321447" y="-1"/>
            <a:ext cx="9032765" cy="13716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What Could Knight Capital Have Done Better?"/>
          <p:cNvSpPr txBox="1">
            <a:spLocks noGrp="1"/>
          </p:cNvSpPr>
          <p:nvPr>
            <p:ph type="title"/>
          </p:nvPr>
        </p:nvSpPr>
        <p:spPr>
          <a:prstGeom prst="rect">
            <a:avLst/>
          </a:prstGeom>
        </p:spPr>
        <p:txBody>
          <a:bodyPr/>
          <a:lstStyle>
            <a:lvl1pPr defTabSz="2340805">
              <a:defRPr sz="8160" spc="-163"/>
            </a:lvl1pPr>
          </a:lstStyle>
          <a:p>
            <a:r>
              <a:t>What Could Knight Capital Have Done Better?</a:t>
            </a:r>
          </a:p>
        </p:txBody>
      </p:sp>
      <p:sp>
        <p:nvSpPr>
          <p:cNvPr id="789" name="Slide Subtitle"/>
          <p:cNvSpPr txBox="1">
            <a:spLocks noGrp="1"/>
          </p:cNvSpPr>
          <p:nvPr>
            <p:ph type="body" idx="21"/>
          </p:nvPr>
        </p:nvSpPr>
        <p:spPr>
          <a:prstGeom prst="rect">
            <a:avLst/>
          </a:prstGeom>
        </p:spPr>
        <p:txBody>
          <a:bodyPr/>
          <a:lstStyle/>
          <a:p>
            <a:endParaRPr/>
          </a:p>
        </p:txBody>
      </p:sp>
      <p:sp>
        <p:nvSpPr>
          <p:cNvPr id="790" name="Use capture/replay testing instead of driving market conditions in a test…"/>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795"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796"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ontinuous Integration"/>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a:t>
            </a:r>
          </a:p>
        </p:txBody>
      </p:sp>
      <p:sp>
        <p:nvSpPr>
          <p:cNvPr id="243" name="Motivation"/>
          <p:cNvSpPr txBox="1">
            <a:spLocks noGrp="1"/>
          </p:cNvSpPr>
          <p:nvPr>
            <p:ph type="body" sz="quarter" idx="1"/>
          </p:nvPr>
        </p:nvSpPr>
        <p:spPr>
          <a:xfrm>
            <a:off x="1206500" y="2372961"/>
            <a:ext cx="21971000" cy="934780"/>
          </a:xfrm>
          <a:prstGeom prst="rect">
            <a:avLst/>
          </a:prstGeom>
        </p:spPr>
        <p:txBody>
          <a:bodyPr/>
          <a:lstStyle/>
          <a:p>
            <a:r>
              <a:t>Motivation</a:t>
            </a:r>
          </a:p>
        </p:txBody>
      </p:sp>
      <p:sp>
        <p:nvSpPr>
          <p:cNvPr id="244" name="Our systems involve many components, some of which might even be in different version control repositories…"/>
          <p:cNvSpPr txBox="1">
            <a:spLocks noGrp="1"/>
          </p:cNvSpPr>
          <p:nvPr>
            <p:ph type="body" idx="21"/>
          </p:nvPr>
        </p:nvSpPr>
        <p:spPr>
          <a:xfrm>
            <a:off x="1206500" y="4248503"/>
            <a:ext cx="21971000" cy="325405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Our systems involve many components, some of which might even be in different version control repositories</a:t>
            </a:r>
          </a:p>
          <a:p>
            <a:r>
              <a:t>How does a developer get feedback on their (local) change?</a:t>
            </a:r>
          </a:p>
        </p:txBody>
      </p:sp>
      <p:grpSp>
        <p:nvGrpSpPr>
          <p:cNvPr id="267" name="Group"/>
          <p:cNvGrpSpPr/>
          <p:nvPr/>
        </p:nvGrpSpPr>
        <p:grpSpPr>
          <a:xfrm>
            <a:off x="5267221" y="9099710"/>
            <a:ext cx="13849557" cy="2144057"/>
            <a:chOff x="-2" y="-1"/>
            <a:chExt cx="13849556" cy="2144055"/>
          </a:xfrm>
        </p:grpSpPr>
        <p:grpSp>
          <p:nvGrpSpPr>
            <p:cNvPr id="247" name="Facebook.com"/>
            <p:cNvGrpSpPr/>
            <p:nvPr/>
          </p:nvGrpSpPr>
          <p:grpSpPr>
            <a:xfrm>
              <a:off x="-3" y="-2"/>
              <a:ext cx="13849557" cy="2144057"/>
              <a:chOff x="-1" y="0"/>
              <a:chExt cx="13849555" cy="2144056"/>
            </a:xfrm>
          </p:grpSpPr>
          <p:sp>
            <p:nvSpPr>
              <p:cNvPr id="245"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endParaRPr/>
              </a:p>
            </p:txBody>
          </p:sp>
          <p:sp>
            <p:nvSpPr>
              <p:cNvPr id="246" name="My Social Network App"/>
              <p:cNvSpPr/>
              <p:nvPr/>
            </p:nvSpPr>
            <p:spPr>
              <a:xfrm>
                <a:off x="-2" y="-1"/>
                <a:ext cx="137409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250" name="Cache Check"/>
            <p:cNvGrpSpPr/>
            <p:nvPr/>
          </p:nvGrpSpPr>
          <p:grpSpPr>
            <a:xfrm>
              <a:off x="200564" y="795249"/>
              <a:ext cx="1785943" cy="1071621"/>
              <a:chOff x="0" y="0"/>
              <a:chExt cx="1785941" cy="1071620"/>
            </a:xfrm>
          </p:grpSpPr>
          <p:sp>
            <p:nvSpPr>
              <p:cNvPr id="248"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49"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253" name="Send response"/>
            <p:cNvGrpSpPr/>
            <p:nvPr/>
          </p:nvGrpSpPr>
          <p:grpSpPr>
            <a:xfrm>
              <a:off x="11443034" y="795249"/>
              <a:ext cx="2245691" cy="1071621"/>
              <a:chOff x="0" y="0"/>
              <a:chExt cx="2245690" cy="1071620"/>
            </a:xfrm>
          </p:grpSpPr>
          <p:sp>
            <p:nvSpPr>
              <p:cNvPr id="251"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2"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256" name="Build friends list"/>
            <p:cNvGrpSpPr/>
            <p:nvPr/>
          </p:nvGrpSpPr>
          <p:grpSpPr>
            <a:xfrm>
              <a:off x="2456759" y="795249"/>
              <a:ext cx="2245693" cy="1071621"/>
              <a:chOff x="-1" y="0"/>
              <a:chExt cx="2245691" cy="1071620"/>
            </a:xfrm>
          </p:grpSpPr>
          <p:sp>
            <p:nvSpPr>
              <p:cNvPr id="254"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5"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259" name="Build Suggestions"/>
            <p:cNvGrpSpPr/>
            <p:nvPr/>
          </p:nvGrpSpPr>
          <p:grpSpPr>
            <a:xfrm>
              <a:off x="8292150" y="795249"/>
              <a:ext cx="2714343" cy="1071621"/>
              <a:chOff x="0" y="0"/>
              <a:chExt cx="2714342" cy="1071620"/>
            </a:xfrm>
          </p:grpSpPr>
          <p:sp>
            <p:nvSpPr>
              <p:cNvPr id="257"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8"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262" name="Build Newsfeed"/>
            <p:cNvGrpSpPr/>
            <p:nvPr/>
          </p:nvGrpSpPr>
          <p:grpSpPr>
            <a:xfrm>
              <a:off x="5140128" y="795249"/>
              <a:ext cx="2714343" cy="1071621"/>
              <a:chOff x="0" y="0"/>
              <a:chExt cx="2714342" cy="1071620"/>
            </a:xfrm>
          </p:grpSpPr>
          <p:sp>
            <p:nvSpPr>
              <p:cNvPr id="260"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61"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263" name="Line"/>
            <p:cNvSpPr/>
            <p:nvPr/>
          </p:nvSpPr>
          <p:spPr>
            <a:xfrm>
              <a:off x="1980897" y="1328415"/>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4" name="Line"/>
            <p:cNvSpPr/>
            <p:nvPr/>
          </p:nvSpPr>
          <p:spPr>
            <a:xfrm>
              <a:off x="4714413"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5" name="Line"/>
            <p:cNvSpPr/>
            <p:nvPr/>
          </p:nvSpPr>
          <p:spPr>
            <a:xfrm>
              <a:off x="7858272"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6" name="Line"/>
            <p:cNvSpPr/>
            <p:nvPr/>
          </p:nvSpPr>
          <p:spPr>
            <a:xfrm>
              <a:off x="11014094"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268" name="Our changed code"/>
          <p:cNvSpPr txBox="1"/>
          <p:nvPr/>
        </p:nvSpPr>
        <p:spPr>
          <a:xfrm>
            <a:off x="11117812" y="7705676"/>
            <a:ext cx="381965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Our changed code</a:t>
            </a:r>
          </a:p>
        </p:txBody>
      </p:sp>
      <p:sp>
        <p:nvSpPr>
          <p:cNvPr id="269" name="Callout"/>
          <p:cNvSpPr/>
          <p:nvPr/>
        </p:nvSpPr>
        <p:spPr>
          <a:xfrm>
            <a:off x="10245707" y="8342551"/>
            <a:ext cx="3053956" cy="2735265"/>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0" name="Callout"/>
          <p:cNvSpPr/>
          <p:nvPr/>
        </p:nvSpPr>
        <p:spPr>
          <a:xfrm>
            <a:off x="13475191" y="9807815"/>
            <a:ext cx="3053956" cy="3056336"/>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1" name="Callout"/>
          <p:cNvSpPr/>
          <p:nvPr/>
        </p:nvSpPr>
        <p:spPr>
          <a:xfrm>
            <a:off x="7617107" y="9807815"/>
            <a:ext cx="2674940" cy="3017839"/>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2" name="Other developers’ changed code"/>
          <p:cNvSpPr txBox="1"/>
          <p:nvPr/>
        </p:nvSpPr>
        <p:spPr>
          <a:xfrm>
            <a:off x="8874442" y="12840920"/>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0……………."/>
          <p:cNvGrpSpPr/>
          <p:nvPr/>
        </p:nvGrpSpPr>
        <p:grpSpPr>
          <a:xfrm>
            <a:off x="6139755" y="5085941"/>
            <a:ext cx="7797383" cy="7283372"/>
            <a:chOff x="0" y="0"/>
            <a:chExt cx="7797382" cy="7283370"/>
          </a:xfrm>
        </p:grpSpPr>
        <p:sp>
          <p:nvSpPr>
            <p:cNvPr id="276" name="Rectangle"/>
            <p:cNvSpPr/>
            <p:nvPr/>
          </p:nvSpPr>
          <p:spPr>
            <a:xfrm>
              <a:off x="-1" y="0"/>
              <a:ext cx="7797384" cy="7283371"/>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7" name="0……………."/>
            <p:cNvSpPr txBox="1"/>
            <p:nvPr/>
          </p:nvSpPr>
          <p:spPr>
            <a:xfrm>
              <a:off x="31749" y="3349129"/>
              <a:ext cx="7733884" cy="5851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0…………….</a:t>
              </a:r>
            </a:p>
          </p:txBody>
        </p:sp>
      </p:grpSp>
      <p:sp>
        <p:nvSpPr>
          <p:cNvPr id="279" name="Continuous Integration"/>
          <p:cNvSpPr txBox="1">
            <a:spLocks noGrp="1"/>
          </p:cNvSpPr>
          <p:nvPr>
            <p:ph type="title"/>
          </p:nvPr>
        </p:nvSpPr>
        <p:spPr>
          <a:xfrm>
            <a:off x="1206500" y="1079499"/>
            <a:ext cx="21971000" cy="1433165"/>
          </a:xfrm>
          <a:prstGeom prst="rect">
            <a:avLst/>
          </a:prstGeom>
        </p:spPr>
        <p:txBody>
          <a:bodyPr/>
          <a:lstStyle>
            <a:lvl1pPr>
              <a:defRPr sz="7600" spc="-200"/>
            </a:lvl1pPr>
          </a:lstStyle>
          <a:p>
            <a:r>
              <a:t>Continuous Integration is a Software Pipeline</a:t>
            </a:r>
          </a:p>
        </p:txBody>
      </p:sp>
      <p:sp>
        <p:nvSpPr>
          <p:cNvPr id="329" name="Connection Line"/>
          <p:cNvSpPr/>
          <p:nvPr/>
        </p:nvSpPr>
        <p:spPr>
          <a:xfrm>
            <a:off x="9300960" y="6128017"/>
            <a:ext cx="1475005"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0"/>
                  <a:pt x="14400" y="-10800"/>
                  <a:pt x="21600" y="0"/>
                </a:cubicBezTo>
              </a:path>
            </a:pathLst>
          </a:custGeom>
          <a:ln w="63500">
            <a:solidFill>
              <a:srgbClr val="000000"/>
            </a:solidFill>
            <a:miter lim="400000"/>
            <a:tailEnd type="triangle"/>
          </a:ln>
        </p:spPr>
        <p:txBody>
          <a:bodyPr/>
          <a:lstStyle/>
          <a:p>
            <a:endParaRPr/>
          </a:p>
        </p:txBody>
      </p:sp>
      <p:sp>
        <p:nvSpPr>
          <p:cNvPr id="330" name="Connection Line"/>
          <p:cNvSpPr/>
          <p:nvPr/>
        </p:nvSpPr>
        <p:spPr>
          <a:xfrm>
            <a:off x="13608064" y="6128017"/>
            <a:ext cx="14750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lim="400000"/>
            <a:tailEnd type="triangle"/>
          </a:ln>
        </p:spPr>
        <p:txBody>
          <a:bodyPr/>
          <a:lstStyle/>
          <a:p>
            <a:endParaRPr/>
          </a:p>
        </p:txBody>
      </p:sp>
      <p:sp>
        <p:nvSpPr>
          <p:cNvPr id="331" name="Connection Line"/>
          <p:cNvSpPr/>
          <p:nvPr/>
        </p:nvSpPr>
        <p:spPr>
          <a:xfrm>
            <a:off x="17915170" y="6128017"/>
            <a:ext cx="1475007"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10800"/>
                  <a:pt x="14400" y="0"/>
                  <a:pt x="21600" y="10800"/>
                </a:cubicBezTo>
              </a:path>
            </a:pathLst>
          </a:custGeom>
          <a:ln w="63500">
            <a:solidFill>
              <a:srgbClr val="000000"/>
            </a:solidFill>
            <a:miter lim="400000"/>
            <a:tailEnd type="triangle"/>
          </a:ln>
        </p:spPr>
        <p:txBody>
          <a:bodyPr/>
          <a:lstStyle/>
          <a:p>
            <a:endParaRPr/>
          </a:p>
        </p:txBody>
      </p:sp>
      <p:sp>
        <p:nvSpPr>
          <p:cNvPr id="332" name="Connection Line"/>
          <p:cNvSpPr/>
          <p:nvPr/>
        </p:nvSpPr>
        <p:spPr>
          <a:xfrm>
            <a:off x="4993855" y="6128017"/>
            <a:ext cx="1475006" cy="1"/>
          </a:xfrm>
          <a:custGeom>
            <a:avLst/>
            <a:gdLst/>
            <a:ahLst/>
            <a:cxnLst>
              <a:cxn ang="0">
                <a:pos x="wd2" y="hd2"/>
              </a:cxn>
              <a:cxn ang="5400000">
                <a:pos x="wd2" y="hd2"/>
              </a:cxn>
              <a:cxn ang="10800000">
                <a:pos x="wd2" y="hd2"/>
              </a:cxn>
              <a:cxn ang="16200000">
                <a:pos x="wd2" y="hd2"/>
              </a:cxn>
            </a:cxnLst>
            <a:rect l="0" t="0" r="r" b="b"/>
            <a:pathLst>
              <a:path w="21600" h="10800" extrusionOk="0">
                <a:moveTo>
                  <a:pt x="0" y="0"/>
                </a:moveTo>
                <a:cubicBezTo>
                  <a:pt x="7200" y="21600"/>
                  <a:pt x="14400" y="10800"/>
                  <a:pt x="21600" y="0"/>
                </a:cubicBezTo>
              </a:path>
            </a:pathLst>
          </a:custGeom>
          <a:ln w="63500">
            <a:solidFill>
              <a:srgbClr val="000000"/>
            </a:solidFill>
            <a:miter lim="400000"/>
            <a:tailEnd type="triangle"/>
          </a:ln>
        </p:spPr>
        <p:txBody>
          <a:bodyPr/>
          <a:lstStyle/>
          <a:p>
            <a:endParaRPr/>
          </a:p>
        </p:txBody>
      </p:sp>
      <p:sp>
        <p:nvSpPr>
          <p:cNvPr id="333" name="Connection Line"/>
          <p:cNvSpPr/>
          <p:nvPr/>
        </p:nvSpPr>
        <p:spPr>
          <a:xfrm>
            <a:off x="4993855" y="6128017"/>
            <a:ext cx="14396322" cy="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21600"/>
                  <a:pt x="7200" y="21600"/>
                  <a:pt x="0" y="0"/>
                </a:cubicBezTo>
              </a:path>
            </a:pathLst>
          </a:custGeom>
          <a:ln w="63500">
            <a:solidFill>
              <a:srgbClr val="000000"/>
            </a:solidFill>
            <a:miter lim="400000"/>
            <a:tailEnd type="triangle"/>
          </a:ln>
        </p:spPr>
        <p:txBody>
          <a:bodyPr/>
          <a:lstStyle/>
          <a:p>
            <a:endParaRPr/>
          </a:p>
        </p:txBody>
      </p:sp>
      <p:grpSp>
        <p:nvGrpSpPr>
          <p:cNvPr id="287" name="Code Review"/>
          <p:cNvGrpSpPr/>
          <p:nvPr/>
        </p:nvGrpSpPr>
        <p:grpSpPr>
          <a:xfrm>
            <a:off x="2161755" y="7344250"/>
            <a:ext cx="2832071" cy="934780"/>
            <a:chOff x="0" y="0"/>
            <a:chExt cx="2832069" cy="934778"/>
          </a:xfrm>
        </p:grpSpPr>
        <p:sp>
          <p:nvSpPr>
            <p:cNvPr id="285"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86"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grpSp>
      <p:grpSp>
        <p:nvGrpSpPr>
          <p:cNvPr id="290" name="Style Check"/>
          <p:cNvGrpSpPr/>
          <p:nvPr/>
        </p:nvGrpSpPr>
        <p:grpSpPr>
          <a:xfrm>
            <a:off x="6468860" y="7344250"/>
            <a:ext cx="2832070" cy="934780"/>
            <a:chOff x="0" y="0"/>
            <a:chExt cx="2832068" cy="934778"/>
          </a:xfrm>
        </p:grpSpPr>
        <p:sp>
          <p:nvSpPr>
            <p:cNvPr id="288"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89" name="Style Check"/>
            <p:cNvSpPr txBox="1"/>
            <p:nvPr/>
          </p:nvSpPr>
          <p:spPr>
            <a:xfrm>
              <a:off x="0" y="187165"/>
              <a:ext cx="2832069"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grpSp>
      <p:grpSp>
        <p:nvGrpSpPr>
          <p:cNvPr id="293" name="Compile"/>
          <p:cNvGrpSpPr/>
          <p:nvPr/>
        </p:nvGrpSpPr>
        <p:grpSpPr>
          <a:xfrm>
            <a:off x="6468860" y="8554486"/>
            <a:ext cx="2832070" cy="934780"/>
            <a:chOff x="0" y="0"/>
            <a:chExt cx="2832068" cy="934778"/>
          </a:xfrm>
        </p:grpSpPr>
        <p:sp>
          <p:nvSpPr>
            <p:cNvPr id="291"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2" name="Compile"/>
            <p:cNvSpPr txBox="1"/>
            <p:nvPr/>
          </p:nvSpPr>
          <p:spPr>
            <a:xfrm>
              <a:off x="0" y="187165"/>
              <a:ext cx="2832069"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grpSp>
      <p:grpSp>
        <p:nvGrpSpPr>
          <p:cNvPr id="296" name="Unit Test"/>
          <p:cNvGrpSpPr/>
          <p:nvPr/>
        </p:nvGrpSpPr>
        <p:grpSpPr>
          <a:xfrm>
            <a:off x="6468860" y="9764721"/>
            <a:ext cx="2832070" cy="934780"/>
            <a:chOff x="0" y="0"/>
            <a:chExt cx="2832068" cy="934778"/>
          </a:xfrm>
        </p:grpSpPr>
        <p:sp>
          <p:nvSpPr>
            <p:cNvPr id="294"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5" name="Unit Test"/>
            <p:cNvSpPr txBox="1"/>
            <p:nvPr/>
          </p:nvSpPr>
          <p:spPr>
            <a:xfrm>
              <a:off x="0" y="187165"/>
              <a:ext cx="2832069"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grpSp>
      <p:grpSp>
        <p:nvGrpSpPr>
          <p:cNvPr id="299" name="Prepare Deployment"/>
          <p:cNvGrpSpPr/>
          <p:nvPr/>
        </p:nvGrpSpPr>
        <p:grpSpPr>
          <a:xfrm>
            <a:off x="6468860" y="10974957"/>
            <a:ext cx="2832070" cy="1033152"/>
            <a:chOff x="0" y="0"/>
            <a:chExt cx="2832068" cy="1033150"/>
          </a:xfrm>
        </p:grpSpPr>
        <p:sp>
          <p:nvSpPr>
            <p:cNvPr id="297" name="Rectangle"/>
            <p:cNvSpPr/>
            <p:nvPr/>
          </p:nvSpPr>
          <p:spPr>
            <a:xfrm>
              <a:off x="0" y="0"/>
              <a:ext cx="2832069"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8" name="Prepare Deployment"/>
            <p:cNvSpPr txBox="1"/>
            <p:nvPr/>
          </p:nvSpPr>
          <p:spPr>
            <a:xfrm>
              <a:off x="0" y="1401"/>
              <a:ext cx="2832069"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grpSp>
      <p:grpSp>
        <p:nvGrpSpPr>
          <p:cNvPr id="302" name="Integration Test"/>
          <p:cNvGrpSpPr/>
          <p:nvPr/>
        </p:nvGrpSpPr>
        <p:grpSpPr>
          <a:xfrm>
            <a:off x="10775964" y="7338252"/>
            <a:ext cx="2832071" cy="934780"/>
            <a:chOff x="0" y="0"/>
            <a:chExt cx="2832069" cy="934778"/>
          </a:xfrm>
        </p:grpSpPr>
        <p:sp>
          <p:nvSpPr>
            <p:cNvPr id="300"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1"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grpSp>
      <p:grpSp>
        <p:nvGrpSpPr>
          <p:cNvPr id="305" name="Load Test"/>
          <p:cNvGrpSpPr/>
          <p:nvPr/>
        </p:nvGrpSpPr>
        <p:grpSpPr>
          <a:xfrm>
            <a:off x="10775964" y="8554486"/>
            <a:ext cx="2832071" cy="934780"/>
            <a:chOff x="0" y="0"/>
            <a:chExt cx="2832069" cy="934778"/>
          </a:xfrm>
        </p:grpSpPr>
        <p:sp>
          <p:nvSpPr>
            <p:cNvPr id="30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4"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grpSp>
      <p:sp>
        <p:nvSpPr>
          <p:cNvPr id="306" name="Automate this centrally, provide a central record of results"/>
          <p:cNvSpPr txBox="1"/>
          <p:nvPr/>
        </p:nvSpPr>
        <p:spPr>
          <a:xfrm>
            <a:off x="4893600" y="12503463"/>
            <a:ext cx="10289693" cy="535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rgbClr val="000000"/>
                </a:solidFill>
              </a:defRPr>
            </a:lvl1pPr>
          </a:lstStyle>
          <a:p>
            <a:r>
              <a:t>Automate this centrally, provide a central record of results</a:t>
            </a:r>
          </a:p>
        </p:txBody>
      </p:sp>
      <p:grpSp>
        <p:nvGrpSpPr>
          <p:cNvPr id="309" name="KPIs"/>
          <p:cNvGrpSpPr/>
          <p:nvPr/>
        </p:nvGrpSpPr>
        <p:grpSpPr>
          <a:xfrm>
            <a:off x="19390174" y="6877209"/>
            <a:ext cx="2832071" cy="934780"/>
            <a:chOff x="0" y="0"/>
            <a:chExt cx="2832069" cy="934778"/>
          </a:xfrm>
        </p:grpSpPr>
        <p:sp>
          <p:nvSpPr>
            <p:cNvPr id="30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8" name="KPIs"/>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grpSp>
      <p:grpSp>
        <p:nvGrpSpPr>
          <p:cNvPr id="312" name="End-to-end Test"/>
          <p:cNvGrpSpPr/>
          <p:nvPr/>
        </p:nvGrpSpPr>
        <p:grpSpPr>
          <a:xfrm>
            <a:off x="15083070" y="6854640"/>
            <a:ext cx="2832070" cy="979918"/>
            <a:chOff x="0" y="0"/>
            <a:chExt cx="2832068" cy="979916"/>
          </a:xfrm>
        </p:grpSpPr>
        <p:sp>
          <p:nvSpPr>
            <p:cNvPr id="310"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endParaRPr/>
            </a:p>
          </p:txBody>
        </p:sp>
        <p:sp>
          <p:nvSpPr>
            <p:cNvPr id="311"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grpSp>
      <p:grpSp>
        <p:nvGrpSpPr>
          <p:cNvPr id="315" name="Develop"/>
          <p:cNvGrpSpPr/>
          <p:nvPr/>
        </p:nvGrpSpPr>
        <p:grpSpPr>
          <a:xfrm>
            <a:off x="2161755" y="5493017"/>
            <a:ext cx="2832071" cy="1270002"/>
            <a:chOff x="0" y="0"/>
            <a:chExt cx="2832069" cy="1270001"/>
          </a:xfrm>
        </p:grpSpPr>
        <p:sp>
          <p:nvSpPr>
            <p:cNvPr id="313"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14"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grpSp>
      <p:grpSp>
        <p:nvGrpSpPr>
          <p:cNvPr id="318" name="Build"/>
          <p:cNvGrpSpPr/>
          <p:nvPr/>
        </p:nvGrpSpPr>
        <p:grpSpPr>
          <a:xfrm>
            <a:off x="6468860" y="5493017"/>
            <a:ext cx="2832070" cy="1270002"/>
            <a:chOff x="0" y="0"/>
            <a:chExt cx="2832068" cy="1270001"/>
          </a:xfrm>
        </p:grpSpPr>
        <p:sp>
          <p:nvSpPr>
            <p:cNvPr id="316"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17" name="Build"/>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grpSp>
      <p:grpSp>
        <p:nvGrpSpPr>
          <p:cNvPr id="321" name="Test"/>
          <p:cNvGrpSpPr/>
          <p:nvPr/>
        </p:nvGrpSpPr>
        <p:grpSpPr>
          <a:xfrm>
            <a:off x="10775964" y="5493017"/>
            <a:ext cx="2832071" cy="1270002"/>
            <a:chOff x="0" y="0"/>
            <a:chExt cx="2832069" cy="1270001"/>
          </a:xfrm>
        </p:grpSpPr>
        <p:sp>
          <p:nvSpPr>
            <p:cNvPr id="319"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0" name="Test"/>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grpSp>
      <p:grpSp>
        <p:nvGrpSpPr>
          <p:cNvPr id="324" name="Deploy"/>
          <p:cNvGrpSpPr/>
          <p:nvPr/>
        </p:nvGrpSpPr>
        <p:grpSpPr>
          <a:xfrm>
            <a:off x="15083070" y="5493017"/>
            <a:ext cx="2832070" cy="1270002"/>
            <a:chOff x="0" y="0"/>
            <a:chExt cx="2832068" cy="1270001"/>
          </a:xfrm>
        </p:grpSpPr>
        <p:sp>
          <p:nvSpPr>
            <p:cNvPr id="322"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3"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grpSp>
      <p:grpSp>
        <p:nvGrpSpPr>
          <p:cNvPr id="327" name="Monitor"/>
          <p:cNvGrpSpPr/>
          <p:nvPr/>
        </p:nvGrpSpPr>
        <p:grpSpPr>
          <a:xfrm>
            <a:off x="19390176" y="5493017"/>
            <a:ext cx="2832070" cy="1270002"/>
            <a:chOff x="0" y="0"/>
            <a:chExt cx="2832068" cy="1270001"/>
          </a:xfrm>
        </p:grpSpPr>
        <p:sp>
          <p:nvSpPr>
            <p:cNvPr id="325"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6"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grpSp>
      <p:sp>
        <p:nvSpPr>
          <p:cNvPr id="328"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ontinuous Integration in Practice"/>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 in Practice</a:t>
            </a:r>
          </a:p>
        </p:txBody>
      </p:sp>
      <p:sp>
        <p:nvSpPr>
          <p:cNvPr id="338" name="Small scale, with a service like CircleCI, GitHub Actions or TravisCI"/>
          <p:cNvSpPr txBox="1">
            <a:spLocks noGrp="1"/>
          </p:cNvSpPr>
          <p:nvPr>
            <p:ph type="body" sz="quarter" idx="1"/>
          </p:nvPr>
        </p:nvSpPr>
        <p:spPr>
          <a:xfrm>
            <a:off x="1206500" y="2372961"/>
            <a:ext cx="21971000" cy="934780"/>
          </a:xfrm>
          <a:prstGeom prst="rect">
            <a:avLst/>
          </a:prstGeom>
        </p:spPr>
        <p:txBody>
          <a:bodyPr/>
          <a:lstStyle>
            <a:lvl1pPr defTabSz="808990">
              <a:defRPr sz="5300"/>
            </a:lvl1pPr>
          </a:lstStyle>
          <a:p>
            <a:r>
              <a:t>Small scale, with a service like CircleCI, GitHub Actions or TravisCI</a:t>
            </a:r>
          </a:p>
        </p:txBody>
      </p:sp>
      <p:pic>
        <p:nvPicPr>
          <p:cNvPr id="339" name="Image" descr="Image"/>
          <p:cNvPicPr>
            <a:picLocks noChangeAspect="1"/>
          </p:cNvPicPr>
          <p:nvPr/>
        </p:nvPicPr>
        <p:blipFill>
          <a:blip r:embed="rId3"/>
          <a:stretch>
            <a:fillRect/>
          </a:stretch>
        </p:blipFill>
        <p:spPr>
          <a:xfrm>
            <a:off x="3872724" y="7419712"/>
            <a:ext cx="1750220" cy="2982517"/>
          </a:xfrm>
          <a:prstGeom prst="rect">
            <a:avLst/>
          </a:prstGeom>
          <a:ln w="12700">
            <a:miter lim="400000"/>
          </a:ln>
        </p:spPr>
      </p:pic>
      <p:sp>
        <p:nvSpPr>
          <p:cNvPr id="340" name="Line"/>
          <p:cNvSpPr/>
          <p:nvPr/>
        </p:nvSpPr>
        <p:spPr>
          <a:xfrm flipV="1">
            <a:off x="5710466" y="5733824"/>
            <a:ext cx="5047019" cy="2628897"/>
          </a:xfrm>
          <a:prstGeom prst="line">
            <a:avLst/>
          </a:prstGeom>
          <a:ln w="25400">
            <a:solidFill>
              <a:srgbClr val="000000"/>
            </a:solidFill>
            <a:miter lim="400000"/>
            <a:tailEnd type="triangle"/>
          </a:ln>
        </p:spPr>
        <p:txBody>
          <a:bodyPr lIns="45718" tIns="45718" rIns="45718" bIns="45718"/>
          <a:lstStyle/>
          <a:p>
            <a:endParaRPr/>
          </a:p>
        </p:txBody>
      </p:sp>
      <p:sp>
        <p:nvSpPr>
          <p:cNvPr id="341" name="Commits code to"/>
          <p:cNvSpPr txBox="1"/>
          <p:nvPr/>
        </p:nvSpPr>
        <p:spPr>
          <a:xfrm>
            <a:off x="4885711" y="5415138"/>
            <a:ext cx="498983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Commits code to</a:t>
            </a:r>
          </a:p>
        </p:txBody>
      </p:sp>
      <p:pic>
        <p:nvPicPr>
          <p:cNvPr id="342" name="Image" descr="Image"/>
          <p:cNvPicPr>
            <a:picLocks noChangeAspect="1"/>
          </p:cNvPicPr>
          <p:nvPr/>
        </p:nvPicPr>
        <p:blipFill>
          <a:blip r:embed="rId4"/>
          <a:stretch>
            <a:fillRect/>
          </a:stretch>
        </p:blipFill>
        <p:spPr>
          <a:xfrm>
            <a:off x="10815373" y="4491063"/>
            <a:ext cx="2990105" cy="2485524"/>
          </a:xfrm>
          <a:prstGeom prst="rect">
            <a:avLst/>
          </a:prstGeom>
          <a:ln w="12700">
            <a:miter lim="400000"/>
          </a:ln>
        </p:spPr>
      </p:pic>
      <p:sp>
        <p:nvSpPr>
          <p:cNvPr id="343" name="Developer"/>
          <p:cNvSpPr txBox="1"/>
          <p:nvPr/>
        </p:nvSpPr>
        <p:spPr>
          <a:xfrm>
            <a:off x="3375593" y="6418912"/>
            <a:ext cx="308419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Developer</a:t>
            </a:r>
          </a:p>
        </p:txBody>
      </p:sp>
      <p:pic>
        <p:nvPicPr>
          <p:cNvPr id="344" name="Image" descr="Image"/>
          <p:cNvPicPr>
            <a:picLocks noChangeAspect="1"/>
          </p:cNvPicPr>
          <p:nvPr/>
        </p:nvPicPr>
        <p:blipFill>
          <a:blip r:embed="rId5"/>
          <a:stretch>
            <a:fillRect/>
          </a:stretch>
        </p:blipFill>
        <p:spPr>
          <a:xfrm>
            <a:off x="18324112" y="7963314"/>
            <a:ext cx="1910565" cy="1895311"/>
          </a:xfrm>
          <a:prstGeom prst="rect">
            <a:avLst/>
          </a:prstGeom>
          <a:ln w="12700">
            <a:miter lim="400000"/>
          </a:ln>
        </p:spPr>
      </p:pic>
      <p:sp>
        <p:nvSpPr>
          <p:cNvPr id="345" name="GitHub"/>
          <p:cNvSpPr txBox="1"/>
          <p:nvPr/>
        </p:nvSpPr>
        <p:spPr>
          <a:xfrm>
            <a:off x="11308113" y="3642748"/>
            <a:ext cx="216662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GitHub</a:t>
            </a:r>
          </a:p>
        </p:txBody>
      </p:sp>
      <p:sp>
        <p:nvSpPr>
          <p:cNvPr id="346" name="Line"/>
          <p:cNvSpPr/>
          <p:nvPr/>
        </p:nvSpPr>
        <p:spPr>
          <a:xfrm flipH="1" flipV="1">
            <a:off x="13675028" y="5813431"/>
            <a:ext cx="3116309" cy="2080488"/>
          </a:xfrm>
          <a:prstGeom prst="line">
            <a:avLst/>
          </a:prstGeom>
          <a:ln w="25400">
            <a:solidFill>
              <a:srgbClr val="000000"/>
            </a:solidFill>
            <a:miter lim="400000"/>
            <a:tailEnd type="triangle"/>
          </a:ln>
        </p:spPr>
        <p:txBody>
          <a:bodyPr lIns="45718" tIns="45718" rIns="45718" bIns="45718"/>
          <a:lstStyle/>
          <a:p>
            <a:endParaRPr/>
          </a:p>
        </p:txBody>
      </p:sp>
      <p:sp>
        <p:nvSpPr>
          <p:cNvPr id="347" name="TravisCI"/>
          <p:cNvSpPr txBox="1"/>
          <p:nvPr/>
        </p:nvSpPr>
        <p:spPr>
          <a:xfrm>
            <a:off x="18338958" y="10128970"/>
            <a:ext cx="1880870" cy="727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r>
              <a:t>TravisCI</a:t>
            </a:r>
          </a:p>
        </p:txBody>
      </p:sp>
      <p:sp>
        <p:nvSpPr>
          <p:cNvPr id="348" name="Checks for updates"/>
          <p:cNvSpPr txBox="1"/>
          <p:nvPr/>
        </p:nvSpPr>
        <p:spPr>
          <a:xfrm>
            <a:off x="14490242" y="5627461"/>
            <a:ext cx="573151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Checks for updates</a:t>
            </a:r>
          </a:p>
        </p:txBody>
      </p:sp>
      <p:sp>
        <p:nvSpPr>
          <p:cNvPr id="349" name="Runs build for each commit"/>
          <p:cNvSpPr txBox="1"/>
          <p:nvPr/>
        </p:nvSpPr>
        <p:spPr>
          <a:xfrm>
            <a:off x="14707764" y="11949752"/>
            <a:ext cx="5940959"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Runs build for each commit</a:t>
            </a:r>
          </a:p>
        </p:txBody>
      </p:sp>
      <p:pic>
        <p:nvPicPr>
          <p:cNvPr id="350" name="Image" descr="Image"/>
          <p:cNvPicPr>
            <a:picLocks noChangeAspect="1"/>
          </p:cNvPicPr>
          <p:nvPr/>
        </p:nvPicPr>
        <p:blipFill>
          <a:blip r:embed="rId6"/>
          <a:stretch>
            <a:fillRect/>
          </a:stretch>
        </p:blipFill>
        <p:spPr>
          <a:xfrm>
            <a:off x="16114683" y="8127817"/>
            <a:ext cx="1666877" cy="1666877"/>
          </a:xfrm>
          <a:prstGeom prst="rect">
            <a:avLst/>
          </a:prstGeom>
          <a:ln w="12700">
            <a:miter lim="400000"/>
          </a:ln>
        </p:spPr>
      </p:pic>
      <p:sp>
        <p:nvSpPr>
          <p:cNvPr id="351" name="GitHub Actions"/>
          <p:cNvSpPr txBox="1"/>
          <p:nvPr/>
        </p:nvSpPr>
        <p:spPr>
          <a:xfrm>
            <a:off x="16296118" y="9931193"/>
            <a:ext cx="1765046" cy="1311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p>
            <a:pPr defTabSz="821530">
              <a:defRPr sz="3800">
                <a:solidFill>
                  <a:srgbClr val="000000"/>
                </a:solidFill>
                <a:latin typeface="Helvetica Light"/>
                <a:ea typeface="Helvetica Light"/>
                <a:cs typeface="Helvetica Light"/>
                <a:sym typeface="Helvetica Light"/>
              </a:defRPr>
            </a:pPr>
            <a:r>
              <a:t>GitHub</a:t>
            </a:r>
            <a:br/>
            <a:r>
              <a:t>Actions</a:t>
            </a:r>
          </a:p>
        </p:txBody>
      </p:sp>
      <p:pic>
        <p:nvPicPr>
          <p:cNvPr id="352" name="Image" descr="Image"/>
          <p:cNvPicPr>
            <a:picLocks noChangeAspect="1"/>
          </p:cNvPicPr>
          <p:nvPr/>
        </p:nvPicPr>
        <p:blipFill>
          <a:blip r:embed="rId7"/>
          <a:stretch>
            <a:fillRect/>
          </a:stretch>
        </p:blipFill>
        <p:spPr>
          <a:xfrm>
            <a:off x="14120927" y="8310761"/>
            <a:ext cx="1666877" cy="1666877"/>
          </a:xfrm>
          <a:prstGeom prst="rect">
            <a:avLst/>
          </a:prstGeom>
          <a:ln w="12700">
            <a:miter lim="400000"/>
          </a:ln>
        </p:spPr>
      </p:pic>
      <p:sp>
        <p:nvSpPr>
          <p:cNvPr id="353" name="CircleCI"/>
          <p:cNvSpPr txBox="1"/>
          <p:nvPr/>
        </p:nvSpPr>
        <p:spPr>
          <a:xfrm>
            <a:off x="14009586" y="10223293"/>
            <a:ext cx="1889557" cy="727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r>
              <a:t>CircleCI</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Example CI Pipeline"/>
          <p:cNvSpPr txBox="1">
            <a:spLocks noGrp="1"/>
          </p:cNvSpPr>
          <p:nvPr>
            <p:ph type="title"/>
          </p:nvPr>
        </p:nvSpPr>
        <p:spPr>
          <a:xfrm>
            <a:off x="1206500" y="1079499"/>
            <a:ext cx="21971000" cy="1433165"/>
          </a:xfrm>
          <a:prstGeom prst="rect">
            <a:avLst/>
          </a:prstGeom>
        </p:spPr>
        <p:txBody>
          <a:bodyPr/>
          <a:lstStyle>
            <a:lvl1pPr>
              <a:defRPr spc="-200"/>
            </a:lvl1pPr>
          </a:lstStyle>
          <a:p>
            <a:r>
              <a:t>Example CI Pipeline</a:t>
            </a:r>
          </a:p>
        </p:txBody>
      </p:sp>
      <p:sp>
        <p:nvSpPr>
          <p:cNvPr id="358" name="Open source project: PrestoDB"/>
          <p:cNvSpPr txBox="1">
            <a:spLocks noGrp="1"/>
          </p:cNvSpPr>
          <p:nvPr>
            <p:ph type="body" sz="quarter" idx="1"/>
          </p:nvPr>
        </p:nvSpPr>
        <p:spPr>
          <a:xfrm>
            <a:off x="1206500" y="2372961"/>
            <a:ext cx="21971000" cy="934780"/>
          </a:xfrm>
          <a:prstGeom prst="rect">
            <a:avLst/>
          </a:prstGeom>
        </p:spPr>
        <p:txBody>
          <a:bodyPr/>
          <a:lstStyle/>
          <a:p>
            <a:r>
              <a:t>Open source project: PrestoDB</a:t>
            </a:r>
          </a:p>
        </p:txBody>
      </p:sp>
      <p:pic>
        <p:nvPicPr>
          <p:cNvPr id="359" name="Image" descr="Image"/>
          <p:cNvPicPr>
            <a:picLocks noChangeAspect="1"/>
          </p:cNvPicPr>
          <p:nvPr/>
        </p:nvPicPr>
        <p:blipFill>
          <a:blip r:embed="rId3"/>
          <a:stretch>
            <a:fillRect/>
          </a:stretch>
        </p:blipFill>
        <p:spPr>
          <a:xfrm>
            <a:off x="5049939" y="4213033"/>
            <a:ext cx="14284122" cy="13716003"/>
          </a:xfrm>
          <a:prstGeom prst="rect">
            <a:avLst/>
          </a:prstGeom>
          <a:ln w="12700">
            <a:miter lim="400000"/>
          </a:ln>
        </p:spPr>
      </p:pic>
      <p:sp>
        <p:nvSpPr>
          <p:cNvPr id="36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u="sng"/>
            </a:pPr>
            <a:r>
              <a:rPr>
                <a:solidFill>
                  <a:srgbClr val="0000FF"/>
                </a:solidFill>
                <a:uFill>
                  <a:solidFill>
                    <a:srgbClr val="0000FF"/>
                  </a:solidFill>
                </a:uFill>
                <a:hlinkClick r:id="rId4"/>
              </a:rPr>
              <a:t>https://travis-ci.com/github/prestodb/presto</a:t>
            </a:r>
            <a:r>
              <a:rPr u="none"/>
              <a:t> </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7923</Words>
  <Application>Microsoft Office PowerPoint</Application>
  <PresentationFormat>Custom</PresentationFormat>
  <Paragraphs>541</Paragraphs>
  <Slides>54</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Courier</vt:lpstr>
      <vt:lpstr>Helvetica</vt:lpstr>
      <vt:lpstr>Helvetica Light</vt:lpstr>
      <vt:lpstr>Helvetica Neue</vt:lpstr>
      <vt:lpstr>Helvetica Neue Medium</vt:lpstr>
      <vt:lpstr>Ink Free</vt:lpstr>
      <vt:lpstr>Slack-Lato</vt:lpstr>
      <vt:lpstr>Times Roman</vt:lpstr>
      <vt:lpstr>21_BasicWhite</vt:lpstr>
      <vt:lpstr>CS 4530 Software Engineering</vt:lpstr>
      <vt:lpstr>Learning Objectives for this Lesson</vt:lpstr>
      <vt:lpstr>Continuous Development</vt:lpstr>
      <vt:lpstr>Agile Values Fast Quality Feedback Loops</vt:lpstr>
      <vt:lpstr>Continuous Integration</vt:lpstr>
      <vt:lpstr>Continuous Integration</vt:lpstr>
      <vt:lpstr>Continuous Integration is a Software Pipeline</vt:lpstr>
      <vt:lpstr>Continuous Integration in Practice</vt:lpstr>
      <vt:lpstr>Example CI Pipeline</vt:lpstr>
      <vt:lpstr>Example CI Pipeline - TravisCI</vt:lpstr>
      <vt:lpstr>CI In Practice: Individual Project Autograder</vt:lpstr>
      <vt:lpstr>Attributes of Effective CI Processes</vt:lpstr>
      <vt:lpstr>How do we apply continuous integration?</vt:lpstr>
      <vt:lpstr>Use Scalable Cloud Resources for CI</vt:lpstr>
      <vt:lpstr>CI Pipelines Automate Performance Testing</vt:lpstr>
      <vt:lpstr>CI Pipelines Automate Performance Testing</vt:lpstr>
      <vt:lpstr>Continuous Integration in Practice</vt:lpstr>
      <vt:lpstr>Cost to Fix a Defect Over Time</vt:lpstr>
      <vt:lpstr>Code Review should be a Formal Process</vt:lpstr>
      <vt:lpstr>Why should we perform code review?</vt:lpstr>
      <vt:lpstr>Self-Review is no substitute to Peer Review</vt:lpstr>
      <vt:lpstr>Code Reviews Have Many Benefits (Microsoft)</vt:lpstr>
      <vt:lpstr>Code Reviews Descend from Traditional Code Inspection</vt:lpstr>
      <vt:lpstr>Many Stakeholders can Benefit from Code Review</vt:lpstr>
      <vt:lpstr>Code Review: How</vt:lpstr>
      <vt:lpstr>Code Review: Example on Pull Request</vt:lpstr>
      <vt:lpstr>Code Review: Sample Check-List</vt:lpstr>
      <vt:lpstr>Code Reviews and Programmer’s Ego</vt:lpstr>
      <vt:lpstr>Cost to Fix a Defect Over Time</vt:lpstr>
      <vt:lpstr>Case Study of a Failed Deployment: Knight Capital</vt:lpstr>
      <vt:lpstr>What Could Knight Capital Have Done Better?</vt:lpstr>
      <vt:lpstr>Deployment Philosophy: Instagram </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 Facebook.com</vt:lpstr>
      <vt:lpstr>Deployment Example: Facebook.com</vt:lpstr>
      <vt:lpstr>Monitoring</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Beware of Metrics</vt:lpstr>
      <vt:lpstr>What Could Knight Capital Have Done Better?</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Bhutta, Adeel</cp:lastModifiedBy>
  <cp:revision>3</cp:revision>
  <dcterms:modified xsi:type="dcterms:W3CDTF">2022-10-26T03:44:09Z</dcterms:modified>
</cp:coreProperties>
</file>